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Unbounded"/>
      <p:regular r:id="rId14"/>
    </p:embeddedFont>
    <p:embeddedFont>
      <p:font typeface="Unbounded"/>
      <p:regular r:id="rId15"/>
    </p:embeddedFont>
    <p:embeddedFont>
      <p:font typeface="Open Sans"/>
      <p:regular r:id="rId16"/>
    </p:embeddedFont>
    <p:embeddedFont>
      <p:font typeface="Open Sans"/>
      <p:regular r:id="rId17"/>
    </p:embeddedFont>
    <p:embeddedFont>
      <p:font typeface="Open Sans"/>
      <p:regular r:id="rId18"/>
    </p:embeddedFont>
    <p:embeddedFont>
      <p:font typeface="Open Sans"/>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Text 0"/>
          <p:cNvSpPr/>
          <p:nvPr/>
        </p:nvSpPr>
        <p:spPr>
          <a:xfrm>
            <a:off x="793790" y="2428042"/>
            <a:ext cx="13042821" cy="2126337"/>
          </a:xfrm>
          <a:prstGeom prst="rect">
            <a:avLst/>
          </a:prstGeom>
          <a:noFill/>
          <a:ln/>
        </p:spPr>
        <p:txBody>
          <a:bodyPr wrap="square" lIns="0" tIns="0" rIns="0" bIns="0" rtlCol="0" anchor="t"/>
          <a:lstStyle/>
          <a:p>
            <a:pPr algn="l"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Comprehensive Analysis of Tredence in the Data Analytics Industry</a:t>
            </a:r>
            <a:endParaRPr lang="en-US" sz="4450" dirty="0"/>
          </a:p>
        </p:txBody>
      </p:sp>
      <p:sp>
        <p:nvSpPr>
          <p:cNvPr id="4" name="Text 1"/>
          <p:cNvSpPr/>
          <p:nvPr/>
        </p:nvSpPr>
        <p:spPr>
          <a:xfrm>
            <a:off x="793790" y="4894540"/>
            <a:ext cx="13042821" cy="907018"/>
          </a:xfrm>
          <a:prstGeom prst="rect">
            <a:avLst/>
          </a:prstGeom>
          <a:noFill/>
          <a:ln/>
        </p:spPr>
        <p:txBody>
          <a:bodyPr wrap="square" lIns="0" tIns="0" rIns="0" bIns="0" rtlCol="0" anchor="t"/>
          <a:lstStyle/>
          <a:p>
            <a:pPr algn="l" indent="0" marL="0">
              <a:lnSpc>
                <a:spcPts val="3550"/>
              </a:lnSpc>
              <a:buNone/>
            </a:pPr>
            <a:r>
              <a:rPr lang="en-US" sz="2200" dirty="0">
                <a:solidFill>
                  <a:srgbClr val="333F70"/>
                </a:solidFill>
                <a:latin typeface="Open Sans" pitchFamily="34" charset="0"/>
                <a:ea typeface="Open Sans" pitchFamily="34" charset="-122"/>
                <a:cs typeface="Open Sans" pitchFamily="34" charset="-120"/>
              </a:rPr>
              <a:t>A detailed examination of Tredence's market position, services, and competitive landscape in the global data analytics sector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86132" y="381952"/>
            <a:ext cx="1808559" cy="217051"/>
          </a:xfrm>
          <a:prstGeom prst="rect">
            <a:avLst/>
          </a:prstGeom>
          <a:noFill/>
          <a:ln/>
        </p:spPr>
        <p:txBody>
          <a:bodyPr wrap="none" lIns="0" tIns="0" rIns="0" bIns="0" rtlCol="0" anchor="t"/>
          <a:lstStyle/>
          <a:p>
            <a:pPr algn="l" indent="0" marL="0">
              <a:lnSpc>
                <a:spcPts val="1700"/>
              </a:lnSpc>
              <a:buNone/>
            </a:pPr>
            <a:r>
              <a:rPr lang="en-US" sz="1350" b="1" dirty="0">
                <a:solidFill>
                  <a:srgbClr val="26A688"/>
                </a:solidFill>
                <a:latin typeface="Unbounded Bold" pitchFamily="34" charset="0"/>
                <a:ea typeface="Unbounded Bold" pitchFamily="34" charset="-122"/>
                <a:cs typeface="Unbounded Bold" pitchFamily="34" charset="-120"/>
              </a:rPr>
              <a:t>Company Profile</a:t>
            </a:r>
            <a:endParaRPr lang="en-US" sz="1350" dirty="0"/>
          </a:p>
        </p:txBody>
      </p:sp>
      <p:sp>
        <p:nvSpPr>
          <p:cNvPr id="3" name="Text 1"/>
          <p:cNvSpPr/>
          <p:nvPr/>
        </p:nvSpPr>
        <p:spPr>
          <a:xfrm>
            <a:off x="486132" y="654487"/>
            <a:ext cx="3821549" cy="434102"/>
          </a:xfrm>
          <a:prstGeom prst="rect">
            <a:avLst/>
          </a:prstGeom>
          <a:noFill/>
          <a:ln/>
        </p:spPr>
        <p:txBody>
          <a:bodyPr wrap="none" lIns="0" tIns="0" rIns="0" bIns="0" rtlCol="0" anchor="t"/>
          <a:lstStyle/>
          <a:p>
            <a:pPr algn="l" indent="0" marL="0">
              <a:lnSpc>
                <a:spcPts val="3400"/>
              </a:lnSpc>
              <a:buNone/>
            </a:pPr>
            <a:r>
              <a:rPr lang="en-US" sz="2700" b="1" dirty="0">
                <a:solidFill>
                  <a:srgbClr val="333F70"/>
                </a:solidFill>
                <a:latin typeface="Unbounded Bold" pitchFamily="34" charset="0"/>
                <a:ea typeface="Unbounded Bold" pitchFamily="34" charset="-122"/>
                <a:cs typeface="Unbounded Bold" pitchFamily="34" charset="-120"/>
              </a:rPr>
              <a:t>Who is Tredence?</a:t>
            </a:r>
            <a:endParaRPr lang="en-US" sz="2700" dirty="0"/>
          </a:p>
        </p:txBody>
      </p:sp>
      <p:sp>
        <p:nvSpPr>
          <p:cNvPr id="4" name="Text 2"/>
          <p:cNvSpPr/>
          <p:nvPr/>
        </p:nvSpPr>
        <p:spPr>
          <a:xfrm>
            <a:off x="486132" y="1435775"/>
            <a:ext cx="2545556" cy="260390"/>
          </a:xfrm>
          <a:prstGeom prst="rect">
            <a:avLst/>
          </a:prstGeom>
          <a:noFill/>
          <a:ln/>
        </p:spPr>
        <p:txBody>
          <a:bodyPr wrap="none" lIns="0" tIns="0" rIns="0" bIns="0" rtlCol="0" anchor="t"/>
          <a:lstStyle/>
          <a:p>
            <a:pPr algn="l" indent="0" marL="0">
              <a:lnSpc>
                <a:spcPts val="2050"/>
              </a:lnSpc>
              <a:buNone/>
            </a:pPr>
            <a:r>
              <a:rPr lang="en-US" sz="1600" b="1" dirty="0">
                <a:solidFill>
                  <a:srgbClr val="333F70"/>
                </a:solidFill>
                <a:latin typeface="Unbounded Bold" pitchFamily="34" charset="0"/>
                <a:ea typeface="Unbounded Bold" pitchFamily="34" charset="-122"/>
                <a:cs typeface="Unbounded Bold" pitchFamily="34" charset="-120"/>
              </a:rPr>
              <a:t>Company Overview</a:t>
            </a:r>
            <a:endParaRPr lang="en-US" sz="1600" dirty="0"/>
          </a:p>
        </p:txBody>
      </p:sp>
      <p:sp>
        <p:nvSpPr>
          <p:cNvPr id="5" name="Text 3"/>
          <p:cNvSpPr/>
          <p:nvPr/>
        </p:nvSpPr>
        <p:spPr>
          <a:xfrm>
            <a:off x="486132" y="1834991"/>
            <a:ext cx="7359491" cy="666869"/>
          </a:xfrm>
          <a:prstGeom prst="rect">
            <a:avLst/>
          </a:prstGeom>
          <a:noFill/>
          <a:ln/>
        </p:spPr>
        <p:txBody>
          <a:bodyPr wrap="square" lIns="0" tIns="0" rIns="0" bIns="0" rtlCol="0" anchor="t"/>
          <a:lstStyle/>
          <a:p>
            <a:pPr algn="l" indent="0" marL="0">
              <a:lnSpc>
                <a:spcPts val="1750"/>
              </a:lnSpc>
              <a:buNone/>
            </a:pPr>
            <a:r>
              <a:rPr lang="en-US" sz="1050" dirty="0">
                <a:solidFill>
                  <a:srgbClr val="333F70"/>
                </a:solidFill>
                <a:latin typeface="Open Sans" pitchFamily="34" charset="0"/>
                <a:ea typeface="Open Sans" pitchFamily="34" charset="-122"/>
                <a:cs typeface="Open Sans" pitchFamily="34" charset="-120"/>
              </a:rPr>
              <a:t>Tredence is a global data science and AI solutions provider founded in 2013 by Shub Bhowmick, Sumit Mehra, and Shashank Dubey. Headquartered in San Jose, California, the company is specialized in solving the "last-mile problem" in AI—the critical gap between insight creation and value realization.</a:t>
            </a:r>
            <a:endParaRPr lang="en-US" sz="1050" dirty="0"/>
          </a:p>
        </p:txBody>
      </p:sp>
      <p:sp>
        <p:nvSpPr>
          <p:cNvPr id="6" name="Text 4"/>
          <p:cNvSpPr/>
          <p:nvPr/>
        </p:nvSpPr>
        <p:spPr>
          <a:xfrm>
            <a:off x="486132" y="2626876"/>
            <a:ext cx="7359491" cy="666869"/>
          </a:xfrm>
          <a:prstGeom prst="rect">
            <a:avLst/>
          </a:prstGeom>
          <a:noFill/>
          <a:ln/>
        </p:spPr>
        <p:txBody>
          <a:bodyPr wrap="square" lIns="0" tIns="0" rIns="0" bIns="0" rtlCol="0" anchor="t"/>
          <a:lstStyle/>
          <a:p>
            <a:pPr algn="l" indent="0" marL="0">
              <a:lnSpc>
                <a:spcPts val="1750"/>
              </a:lnSpc>
              <a:buNone/>
            </a:pPr>
            <a:r>
              <a:rPr lang="en-US" sz="1050" dirty="0">
                <a:solidFill>
                  <a:srgbClr val="333F70"/>
                </a:solidFill>
                <a:latin typeface="Open Sans" pitchFamily="34" charset="0"/>
                <a:ea typeface="Open Sans" pitchFamily="34" charset="-122"/>
                <a:cs typeface="Open Sans" pitchFamily="34" charset="-120"/>
              </a:rPr>
              <a:t>With over 3,500 employees across 10+ global delivery centers including San Jose, Chicago, London, Toronto, Dubai, and Indian centers in Bengaluru, Chennai, Gurgaon, Pune, and Kolkata, Tredence has become a recognized leader in enterprise data analytics and AI solutions.</a:t>
            </a:r>
            <a:endParaRPr lang="en-US" sz="1050" dirty="0"/>
          </a:p>
        </p:txBody>
      </p:sp>
      <p:pic>
        <p:nvPicPr>
          <p:cNvPr id="7" name="Image 0" descr="preencoded.png">    </p:cNvPr>
          <p:cNvPicPr>
            <a:picLocks noChangeAspect="1"/>
          </p:cNvPicPr>
          <p:nvPr/>
        </p:nvPicPr>
        <p:blipFill>
          <a:blip r:embed="rId1"/>
          <a:stretch>
            <a:fillRect/>
          </a:stretch>
        </p:blipFill>
        <p:spPr>
          <a:xfrm>
            <a:off x="8192095" y="1453158"/>
            <a:ext cx="5959793" cy="5959793"/>
          </a:xfrm>
          <a:prstGeom prst="rect">
            <a:avLst/>
          </a:prstGeom>
        </p:spPr>
      </p:pic>
      <p:sp>
        <p:nvSpPr>
          <p:cNvPr id="8" name="Shape 5"/>
          <p:cNvSpPr/>
          <p:nvPr/>
        </p:nvSpPr>
        <p:spPr>
          <a:xfrm>
            <a:off x="486132" y="7794749"/>
            <a:ext cx="13658136" cy="24885"/>
          </a:xfrm>
          <a:prstGeom prst="rect">
            <a:avLst/>
          </a:prstGeom>
          <a:solidFill>
            <a:srgbClr val="333F70">
              <a:alpha val="50000"/>
            </a:srgbClr>
          </a:solidFill>
          <a:ln/>
        </p:spPr>
      </p:sp>
      <p:sp>
        <p:nvSpPr>
          <p:cNvPr id="9" name="Text 6"/>
          <p:cNvSpPr/>
          <p:nvPr/>
        </p:nvSpPr>
        <p:spPr>
          <a:xfrm>
            <a:off x="486132" y="8027908"/>
            <a:ext cx="2940963" cy="260390"/>
          </a:xfrm>
          <a:prstGeom prst="rect">
            <a:avLst/>
          </a:prstGeom>
          <a:noFill/>
          <a:ln/>
        </p:spPr>
        <p:txBody>
          <a:bodyPr wrap="none" lIns="0" tIns="0" rIns="0" bIns="0" rtlCol="0" anchor="t"/>
          <a:lstStyle/>
          <a:p>
            <a:pPr algn="l" indent="0" marL="0">
              <a:lnSpc>
                <a:spcPts val="2050"/>
              </a:lnSpc>
              <a:buNone/>
            </a:pPr>
            <a:r>
              <a:rPr lang="en-US" sz="1600" b="1" dirty="0">
                <a:solidFill>
                  <a:srgbClr val="333F70"/>
                </a:solidFill>
                <a:latin typeface="Unbounded Bold" pitchFamily="34" charset="0"/>
                <a:ea typeface="Unbounded Bold" pitchFamily="34" charset="-122"/>
                <a:cs typeface="Unbounded Bold" pitchFamily="34" charset="-120"/>
              </a:rPr>
              <a:t>Mission and Approach</a:t>
            </a:r>
            <a:endParaRPr lang="en-US" sz="1600" dirty="0"/>
          </a:p>
        </p:txBody>
      </p:sp>
      <p:sp>
        <p:nvSpPr>
          <p:cNvPr id="10" name="Text 7"/>
          <p:cNvSpPr/>
          <p:nvPr/>
        </p:nvSpPr>
        <p:spPr>
          <a:xfrm>
            <a:off x="486132" y="8496657"/>
            <a:ext cx="13658136" cy="666869"/>
          </a:xfrm>
          <a:prstGeom prst="rect">
            <a:avLst/>
          </a:prstGeom>
          <a:noFill/>
          <a:ln/>
        </p:spPr>
        <p:txBody>
          <a:bodyPr wrap="square" lIns="0" tIns="0" rIns="0" bIns="0" rtlCol="0" anchor="t"/>
          <a:lstStyle/>
          <a:p>
            <a:pPr algn="l" indent="0" marL="0">
              <a:lnSpc>
                <a:spcPts val="1750"/>
              </a:lnSpc>
              <a:buNone/>
            </a:pPr>
            <a:r>
              <a:rPr lang="en-US" sz="1050" dirty="0">
                <a:solidFill>
                  <a:srgbClr val="333F70"/>
                </a:solidFill>
                <a:latin typeface="Open Sans" pitchFamily="34" charset="0"/>
                <a:ea typeface="Open Sans" pitchFamily="34" charset="-122"/>
                <a:cs typeface="Open Sans" pitchFamily="34" charset="-120"/>
              </a:rPr>
              <a:t>Tredence's core mission is to empower decisions that help clients win by bridging the gap between insights delivery and value realization. The company operates on a vertical-first approach with deep domain expertise across retail, CPG, telecom, healthcare, travel &amp; hospitality, financial services, and manufacturing. Unlike traditional analytics providers that focus solely on insight generation, Tredence emphasizes operationalizing insights to drive tangible business impact.</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56843" y="358854"/>
            <a:ext cx="6013847" cy="407908"/>
          </a:xfrm>
          <a:prstGeom prst="rect">
            <a:avLst/>
          </a:prstGeom>
          <a:noFill/>
          <a:ln/>
        </p:spPr>
        <p:txBody>
          <a:bodyPr wrap="none" lIns="0" tIns="0" rIns="0" bIns="0" rtlCol="0" anchor="t"/>
          <a:lstStyle/>
          <a:p>
            <a:pPr algn="l" indent="0" marL="0">
              <a:lnSpc>
                <a:spcPts val="3200"/>
              </a:lnSpc>
              <a:buNone/>
            </a:pPr>
            <a:r>
              <a:rPr lang="en-US" sz="2550" b="1" dirty="0">
                <a:solidFill>
                  <a:srgbClr val="26A688"/>
                </a:solidFill>
                <a:latin typeface="Unbounded Bold" pitchFamily="34" charset="0"/>
                <a:ea typeface="Unbounded Bold" pitchFamily="34" charset="-122"/>
                <a:cs typeface="Unbounded Bold" pitchFamily="34" charset="-120"/>
              </a:rPr>
              <a:t>Company Status and Growth</a:t>
            </a:r>
            <a:endParaRPr lang="en-US" sz="2550" dirty="0"/>
          </a:p>
        </p:txBody>
      </p:sp>
      <p:sp>
        <p:nvSpPr>
          <p:cNvPr id="3" name="Text 1"/>
          <p:cNvSpPr/>
          <p:nvPr/>
        </p:nvSpPr>
        <p:spPr>
          <a:xfrm>
            <a:off x="456843" y="1092994"/>
            <a:ext cx="3306842" cy="430649"/>
          </a:xfrm>
          <a:prstGeom prst="rect">
            <a:avLst/>
          </a:prstGeom>
          <a:noFill/>
          <a:ln/>
        </p:spPr>
        <p:txBody>
          <a:bodyPr wrap="none" lIns="0" tIns="0" rIns="0" bIns="0" rtlCol="0" anchor="t"/>
          <a:lstStyle/>
          <a:p>
            <a:pPr algn="ctr" indent="0" marL="0">
              <a:lnSpc>
                <a:spcPts val="3350"/>
              </a:lnSpc>
              <a:buNone/>
            </a:pPr>
            <a:r>
              <a:rPr lang="en-US" sz="3350" b="1" dirty="0">
                <a:solidFill>
                  <a:srgbClr val="333F70"/>
                </a:solidFill>
                <a:latin typeface="Unbounded Bold" pitchFamily="34" charset="0"/>
                <a:ea typeface="Unbounded Bold" pitchFamily="34" charset="-122"/>
                <a:cs typeface="Unbounded Bold" pitchFamily="34" charset="-120"/>
              </a:rPr>
              <a:t>$795M</a:t>
            </a:r>
            <a:endParaRPr lang="en-US" sz="3350" dirty="0"/>
          </a:p>
        </p:txBody>
      </p:sp>
      <p:sp>
        <p:nvSpPr>
          <p:cNvPr id="4" name="Text 2"/>
          <p:cNvSpPr/>
          <p:nvPr/>
        </p:nvSpPr>
        <p:spPr>
          <a:xfrm>
            <a:off x="1294448" y="1686758"/>
            <a:ext cx="1631633" cy="203835"/>
          </a:xfrm>
          <a:prstGeom prst="rect">
            <a:avLst/>
          </a:prstGeom>
          <a:noFill/>
          <a:ln/>
        </p:spPr>
        <p:txBody>
          <a:bodyPr wrap="none" lIns="0" tIns="0" rIns="0" bIns="0" rtlCol="0" anchor="t"/>
          <a:lstStyle/>
          <a:p>
            <a:pPr algn="ctr" indent="0" marL="0">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Annual Revenue</a:t>
            </a:r>
            <a:endParaRPr lang="en-US" sz="1250" dirty="0"/>
          </a:p>
        </p:txBody>
      </p:sp>
      <p:sp>
        <p:nvSpPr>
          <p:cNvPr id="5" name="Text 3"/>
          <p:cNvSpPr/>
          <p:nvPr/>
        </p:nvSpPr>
        <p:spPr>
          <a:xfrm>
            <a:off x="456843" y="1968817"/>
            <a:ext cx="3306842" cy="417433"/>
          </a:xfrm>
          <a:prstGeom prst="rect">
            <a:avLst/>
          </a:prstGeom>
          <a:noFill/>
          <a:ln/>
        </p:spPr>
        <p:txBody>
          <a:bodyPr wrap="square" lIns="0" tIns="0" rIns="0" bIns="0" rtlCol="0" anchor="t"/>
          <a:lstStyle/>
          <a:p>
            <a:pPr algn="ctr" indent="0" marL="0">
              <a:lnSpc>
                <a:spcPts val="1600"/>
              </a:lnSpc>
              <a:buNone/>
            </a:pPr>
            <a:r>
              <a:rPr lang="en-US" sz="1000" dirty="0">
                <a:solidFill>
                  <a:srgbClr val="333F70"/>
                </a:solidFill>
                <a:latin typeface="Open Sans" pitchFamily="34" charset="0"/>
                <a:ea typeface="Open Sans" pitchFamily="34" charset="-122"/>
                <a:cs typeface="Open Sans" pitchFamily="34" charset="-120"/>
              </a:rPr>
              <a:t>Estimated annual revenues ranging from $250M to $794.7M across varying sources</a:t>
            </a:r>
            <a:endParaRPr lang="en-US" sz="1000" dirty="0"/>
          </a:p>
        </p:txBody>
      </p:sp>
      <p:sp>
        <p:nvSpPr>
          <p:cNvPr id="6" name="Text 4"/>
          <p:cNvSpPr/>
          <p:nvPr/>
        </p:nvSpPr>
        <p:spPr>
          <a:xfrm>
            <a:off x="3926800" y="1092994"/>
            <a:ext cx="3306842" cy="430649"/>
          </a:xfrm>
          <a:prstGeom prst="rect">
            <a:avLst/>
          </a:prstGeom>
          <a:noFill/>
          <a:ln/>
        </p:spPr>
        <p:txBody>
          <a:bodyPr wrap="none" lIns="0" tIns="0" rIns="0" bIns="0" rtlCol="0" anchor="t"/>
          <a:lstStyle/>
          <a:p>
            <a:pPr algn="ctr" indent="0" marL="0">
              <a:lnSpc>
                <a:spcPts val="3350"/>
              </a:lnSpc>
              <a:buNone/>
            </a:pPr>
            <a:r>
              <a:rPr lang="en-US" sz="3350" b="1" dirty="0">
                <a:solidFill>
                  <a:srgbClr val="333F70"/>
                </a:solidFill>
                <a:latin typeface="Unbounded Bold" pitchFamily="34" charset="0"/>
                <a:ea typeface="Unbounded Bold" pitchFamily="34" charset="-122"/>
                <a:cs typeface="Unbounded Bold" pitchFamily="34" charset="-120"/>
              </a:rPr>
              <a:t>16%</a:t>
            </a:r>
            <a:endParaRPr lang="en-US" sz="3350" dirty="0"/>
          </a:p>
        </p:txBody>
      </p:sp>
      <p:sp>
        <p:nvSpPr>
          <p:cNvPr id="7" name="Text 5"/>
          <p:cNvSpPr/>
          <p:nvPr/>
        </p:nvSpPr>
        <p:spPr>
          <a:xfrm>
            <a:off x="4468892" y="1686758"/>
            <a:ext cx="2222659" cy="203835"/>
          </a:xfrm>
          <a:prstGeom prst="rect">
            <a:avLst/>
          </a:prstGeom>
          <a:noFill/>
          <a:ln/>
        </p:spPr>
        <p:txBody>
          <a:bodyPr wrap="none" lIns="0" tIns="0" rIns="0" bIns="0" rtlCol="0" anchor="t"/>
          <a:lstStyle/>
          <a:p>
            <a:pPr algn="ctr" indent="0" marL="0">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YoY Employee Growth</a:t>
            </a:r>
            <a:endParaRPr lang="en-US" sz="1250" dirty="0"/>
          </a:p>
        </p:txBody>
      </p:sp>
      <p:sp>
        <p:nvSpPr>
          <p:cNvPr id="8" name="Text 6"/>
          <p:cNvSpPr/>
          <p:nvPr/>
        </p:nvSpPr>
        <p:spPr>
          <a:xfrm>
            <a:off x="3926800" y="1968817"/>
            <a:ext cx="3306842" cy="417433"/>
          </a:xfrm>
          <a:prstGeom prst="rect">
            <a:avLst/>
          </a:prstGeom>
          <a:noFill/>
          <a:ln/>
        </p:spPr>
        <p:txBody>
          <a:bodyPr wrap="square" lIns="0" tIns="0" rIns="0" bIns="0" rtlCol="0" anchor="t"/>
          <a:lstStyle/>
          <a:p>
            <a:pPr algn="ctr" indent="0" marL="0">
              <a:lnSpc>
                <a:spcPts val="1600"/>
              </a:lnSpc>
              <a:buNone/>
            </a:pPr>
            <a:r>
              <a:rPr lang="en-US" sz="1000" dirty="0">
                <a:solidFill>
                  <a:srgbClr val="333F70"/>
                </a:solidFill>
                <a:latin typeface="Open Sans" pitchFamily="34" charset="0"/>
                <a:ea typeface="Open Sans" pitchFamily="34" charset="-122"/>
                <a:cs typeface="Open Sans" pitchFamily="34" charset="-120"/>
              </a:rPr>
              <a:t>Targeting 1,700 new hires in 2025 to reach approximately 6,000 employees total</a:t>
            </a:r>
            <a:endParaRPr lang="en-US" sz="1000" dirty="0"/>
          </a:p>
        </p:txBody>
      </p:sp>
      <p:sp>
        <p:nvSpPr>
          <p:cNvPr id="9" name="Text 7"/>
          <p:cNvSpPr/>
          <p:nvPr/>
        </p:nvSpPr>
        <p:spPr>
          <a:xfrm>
            <a:off x="7396758" y="1092994"/>
            <a:ext cx="3306842" cy="430649"/>
          </a:xfrm>
          <a:prstGeom prst="rect">
            <a:avLst/>
          </a:prstGeom>
          <a:noFill/>
          <a:ln/>
        </p:spPr>
        <p:txBody>
          <a:bodyPr wrap="none" lIns="0" tIns="0" rIns="0" bIns="0" rtlCol="0" anchor="t"/>
          <a:lstStyle/>
          <a:p>
            <a:pPr algn="ctr" indent="0" marL="0">
              <a:lnSpc>
                <a:spcPts val="3350"/>
              </a:lnSpc>
              <a:buNone/>
            </a:pPr>
            <a:r>
              <a:rPr lang="en-US" sz="3350" b="1" dirty="0">
                <a:solidFill>
                  <a:srgbClr val="333F70"/>
                </a:solidFill>
                <a:latin typeface="Unbounded Bold" pitchFamily="34" charset="0"/>
                <a:ea typeface="Unbounded Bold" pitchFamily="34" charset="-122"/>
                <a:cs typeface="Unbounded Bold" pitchFamily="34" charset="-120"/>
              </a:rPr>
              <a:t>$175M</a:t>
            </a:r>
            <a:endParaRPr lang="en-US" sz="3350" dirty="0"/>
          </a:p>
        </p:txBody>
      </p:sp>
      <p:sp>
        <p:nvSpPr>
          <p:cNvPr id="10" name="Text 8"/>
          <p:cNvSpPr/>
          <p:nvPr/>
        </p:nvSpPr>
        <p:spPr>
          <a:xfrm>
            <a:off x="8203763" y="1686758"/>
            <a:ext cx="1692831" cy="203835"/>
          </a:xfrm>
          <a:prstGeom prst="rect">
            <a:avLst/>
          </a:prstGeom>
          <a:noFill/>
          <a:ln/>
        </p:spPr>
        <p:txBody>
          <a:bodyPr wrap="none" lIns="0" tIns="0" rIns="0" bIns="0" rtlCol="0" anchor="t"/>
          <a:lstStyle/>
          <a:p>
            <a:pPr algn="ctr" indent="0" marL="0">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Series B Funding</a:t>
            </a:r>
            <a:endParaRPr lang="en-US" sz="1250" dirty="0"/>
          </a:p>
        </p:txBody>
      </p:sp>
      <p:sp>
        <p:nvSpPr>
          <p:cNvPr id="11" name="Text 9"/>
          <p:cNvSpPr/>
          <p:nvPr/>
        </p:nvSpPr>
        <p:spPr>
          <a:xfrm>
            <a:off x="7396758" y="1968817"/>
            <a:ext cx="3306842" cy="417433"/>
          </a:xfrm>
          <a:prstGeom prst="rect">
            <a:avLst/>
          </a:prstGeom>
          <a:noFill/>
          <a:ln/>
        </p:spPr>
        <p:txBody>
          <a:bodyPr wrap="square" lIns="0" tIns="0" rIns="0" bIns="0" rtlCol="0" anchor="t"/>
          <a:lstStyle/>
          <a:p>
            <a:pPr algn="ctr" indent="0" marL="0">
              <a:lnSpc>
                <a:spcPts val="1600"/>
              </a:lnSpc>
              <a:buNone/>
            </a:pPr>
            <a:r>
              <a:rPr lang="en-US" sz="1000" dirty="0">
                <a:solidFill>
                  <a:srgbClr val="333F70"/>
                </a:solidFill>
                <a:latin typeface="Open Sans" pitchFamily="34" charset="0"/>
                <a:ea typeface="Open Sans" pitchFamily="34" charset="-122"/>
                <a:cs typeface="Open Sans" pitchFamily="34" charset="-120"/>
              </a:rPr>
              <a:t>Raised from Advent International in 2022 at a $500 million valuation</a:t>
            </a:r>
            <a:endParaRPr lang="en-US" sz="1000" dirty="0"/>
          </a:p>
        </p:txBody>
      </p:sp>
      <p:sp>
        <p:nvSpPr>
          <p:cNvPr id="12" name="Text 10"/>
          <p:cNvSpPr/>
          <p:nvPr/>
        </p:nvSpPr>
        <p:spPr>
          <a:xfrm>
            <a:off x="10866715" y="1092994"/>
            <a:ext cx="3306842" cy="430649"/>
          </a:xfrm>
          <a:prstGeom prst="rect">
            <a:avLst/>
          </a:prstGeom>
          <a:noFill/>
          <a:ln/>
        </p:spPr>
        <p:txBody>
          <a:bodyPr wrap="none" lIns="0" tIns="0" rIns="0" bIns="0" rtlCol="0" anchor="t"/>
          <a:lstStyle/>
          <a:p>
            <a:pPr algn="ctr" indent="0" marL="0">
              <a:lnSpc>
                <a:spcPts val="3350"/>
              </a:lnSpc>
              <a:buNone/>
            </a:pPr>
            <a:r>
              <a:rPr lang="en-US" sz="3350" b="1" dirty="0">
                <a:solidFill>
                  <a:srgbClr val="333F70"/>
                </a:solidFill>
                <a:latin typeface="Unbounded Bold" pitchFamily="34" charset="0"/>
                <a:ea typeface="Unbounded Bold" pitchFamily="34" charset="-122"/>
                <a:cs typeface="Unbounded Bold" pitchFamily="34" charset="-120"/>
              </a:rPr>
              <a:t>$205M</a:t>
            </a:r>
            <a:endParaRPr lang="en-US" sz="3350" dirty="0"/>
          </a:p>
        </p:txBody>
      </p:sp>
      <p:sp>
        <p:nvSpPr>
          <p:cNvPr id="13" name="Text 11"/>
          <p:cNvSpPr/>
          <p:nvPr/>
        </p:nvSpPr>
        <p:spPr>
          <a:xfrm>
            <a:off x="11704320" y="1686758"/>
            <a:ext cx="1631633" cy="203835"/>
          </a:xfrm>
          <a:prstGeom prst="rect">
            <a:avLst/>
          </a:prstGeom>
          <a:noFill/>
          <a:ln/>
        </p:spPr>
        <p:txBody>
          <a:bodyPr wrap="none" lIns="0" tIns="0" rIns="0" bIns="0" rtlCol="0" anchor="t"/>
          <a:lstStyle/>
          <a:p>
            <a:pPr algn="ctr" indent="0" marL="0">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Total Funding</a:t>
            </a:r>
            <a:endParaRPr lang="en-US" sz="1250" dirty="0"/>
          </a:p>
        </p:txBody>
      </p:sp>
      <p:sp>
        <p:nvSpPr>
          <p:cNvPr id="14" name="Text 12"/>
          <p:cNvSpPr/>
          <p:nvPr/>
        </p:nvSpPr>
        <p:spPr>
          <a:xfrm>
            <a:off x="10866715" y="1968817"/>
            <a:ext cx="3306842" cy="208717"/>
          </a:xfrm>
          <a:prstGeom prst="rect">
            <a:avLst/>
          </a:prstGeom>
          <a:noFill/>
          <a:ln/>
        </p:spPr>
        <p:txBody>
          <a:bodyPr wrap="none" lIns="0" tIns="0" rIns="0" bIns="0" rtlCol="0" anchor="t"/>
          <a:lstStyle/>
          <a:p>
            <a:pPr algn="ctr" indent="0" marL="0">
              <a:lnSpc>
                <a:spcPts val="1600"/>
              </a:lnSpc>
              <a:buNone/>
            </a:pPr>
            <a:r>
              <a:rPr lang="en-US" sz="1000" dirty="0">
                <a:solidFill>
                  <a:srgbClr val="333F70"/>
                </a:solidFill>
                <a:latin typeface="Open Sans" pitchFamily="34" charset="0"/>
                <a:ea typeface="Open Sans" pitchFamily="34" charset="-122"/>
                <a:cs typeface="Open Sans" pitchFamily="34" charset="-120"/>
              </a:rPr>
              <a:t>Total funding raised since inception</a:t>
            </a:r>
            <a:endParaRPr lang="en-US" sz="1000" dirty="0"/>
          </a:p>
        </p:txBody>
      </p:sp>
      <p:sp>
        <p:nvSpPr>
          <p:cNvPr id="15" name="Text 13"/>
          <p:cNvSpPr/>
          <p:nvPr/>
        </p:nvSpPr>
        <p:spPr>
          <a:xfrm>
            <a:off x="456843" y="2663547"/>
            <a:ext cx="2280047" cy="244793"/>
          </a:xfrm>
          <a:prstGeom prst="rect">
            <a:avLst/>
          </a:prstGeom>
          <a:noFill/>
          <a:ln/>
        </p:spPr>
        <p:txBody>
          <a:bodyPr wrap="none" lIns="0" tIns="0" rIns="0" bIns="0" rtlCol="0" anchor="t"/>
          <a:lstStyle/>
          <a:p>
            <a:pPr algn="l" indent="0" marL="0">
              <a:lnSpc>
                <a:spcPts val="1900"/>
              </a:lnSpc>
              <a:buNone/>
            </a:pPr>
            <a:r>
              <a:rPr lang="en-US" sz="1500" b="1" dirty="0">
                <a:solidFill>
                  <a:srgbClr val="333F70"/>
                </a:solidFill>
                <a:latin typeface="Unbounded Bold" pitchFamily="34" charset="0"/>
                <a:ea typeface="Unbounded Bold" pitchFamily="34" charset="-122"/>
                <a:cs typeface="Unbounded Bold" pitchFamily="34" charset="-120"/>
              </a:rPr>
              <a:t>Growth Trajectory</a:t>
            </a:r>
            <a:endParaRPr lang="en-US" sz="1500" dirty="0"/>
          </a:p>
        </p:txBody>
      </p:sp>
      <p:sp>
        <p:nvSpPr>
          <p:cNvPr id="16" name="Text 14"/>
          <p:cNvSpPr/>
          <p:nvPr/>
        </p:nvSpPr>
        <p:spPr>
          <a:xfrm>
            <a:off x="456843" y="3038832"/>
            <a:ext cx="6699171" cy="417433"/>
          </a:xfrm>
          <a:prstGeom prst="rect">
            <a:avLst/>
          </a:prstGeom>
          <a:noFill/>
          <a:ln/>
        </p:spPr>
        <p:txBody>
          <a:bodyPr wrap="square" lIns="0" tIns="0" rIns="0" bIns="0" rtlCol="0" anchor="t"/>
          <a:lstStyle/>
          <a:p>
            <a:pPr algn="l" indent="0" marL="0">
              <a:lnSpc>
                <a:spcPts val="1600"/>
              </a:lnSpc>
              <a:buNone/>
            </a:pPr>
            <a:r>
              <a:rPr lang="en-US" sz="1000" dirty="0">
                <a:solidFill>
                  <a:srgbClr val="333F70"/>
                </a:solidFill>
                <a:latin typeface="Open Sans" pitchFamily="34" charset="0"/>
                <a:ea typeface="Open Sans" pitchFamily="34" charset="-122"/>
                <a:cs typeface="Open Sans" pitchFamily="34" charset="-120"/>
              </a:rPr>
              <a:t>The company achieved 40-50% revenue growth targets and maintains profitability without funding needs until 2027.</a:t>
            </a:r>
            <a:endParaRPr lang="en-US" sz="1000" dirty="0"/>
          </a:p>
        </p:txBody>
      </p:sp>
      <p:pic>
        <p:nvPicPr>
          <p:cNvPr id="17" name="Image 0" descr="preencoded.png">    </p:cNvPr>
          <p:cNvPicPr>
            <a:picLocks noChangeAspect="1"/>
          </p:cNvPicPr>
          <p:nvPr/>
        </p:nvPicPr>
        <p:blipFill>
          <a:blip r:embed="rId1"/>
          <a:stretch>
            <a:fillRect/>
          </a:stretch>
        </p:blipFill>
        <p:spPr>
          <a:xfrm>
            <a:off x="7482007" y="2679859"/>
            <a:ext cx="6699171" cy="66991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5789" y="583287"/>
            <a:ext cx="2135029" cy="265867"/>
          </a:xfrm>
          <a:prstGeom prst="rect">
            <a:avLst/>
          </a:prstGeom>
          <a:noFill/>
          <a:ln/>
        </p:spPr>
        <p:txBody>
          <a:bodyPr wrap="none" lIns="0" tIns="0" rIns="0" bIns="0" rtlCol="0" anchor="t"/>
          <a:lstStyle/>
          <a:p>
            <a:pPr algn="l" indent="0" marL="0">
              <a:lnSpc>
                <a:spcPts val="2050"/>
              </a:lnSpc>
              <a:buNone/>
            </a:pPr>
            <a:r>
              <a:rPr lang="en-US" sz="1650" b="1" dirty="0">
                <a:solidFill>
                  <a:srgbClr val="26A688"/>
                </a:solidFill>
                <a:latin typeface="Unbounded Bold" pitchFamily="34" charset="0"/>
                <a:ea typeface="Unbounded Bold" pitchFamily="34" charset="-122"/>
                <a:cs typeface="Unbounded Bold" pitchFamily="34" charset="-120"/>
              </a:rPr>
              <a:t>Market Position</a:t>
            </a:r>
            <a:endParaRPr lang="en-US" sz="1650" dirty="0"/>
          </a:p>
        </p:txBody>
      </p:sp>
      <p:sp>
        <p:nvSpPr>
          <p:cNvPr id="3" name="Text 1"/>
          <p:cNvSpPr/>
          <p:nvPr/>
        </p:nvSpPr>
        <p:spPr>
          <a:xfrm>
            <a:off x="595789" y="917138"/>
            <a:ext cx="12957572" cy="531852"/>
          </a:xfrm>
          <a:prstGeom prst="rect">
            <a:avLst/>
          </a:prstGeom>
          <a:noFill/>
          <a:ln/>
        </p:spPr>
        <p:txBody>
          <a:bodyPr wrap="none" lIns="0" tIns="0" rIns="0" bIns="0" rtlCol="0" anchor="t"/>
          <a:lstStyle/>
          <a:p>
            <a:pPr algn="l" indent="0" marL="0">
              <a:lnSpc>
                <a:spcPts val="4150"/>
              </a:lnSpc>
              <a:buNone/>
            </a:pPr>
            <a:r>
              <a:rPr lang="en-US" sz="3350" b="1" dirty="0">
                <a:solidFill>
                  <a:srgbClr val="333F70"/>
                </a:solidFill>
                <a:latin typeface="Unbounded Bold" pitchFamily="34" charset="0"/>
                <a:ea typeface="Unbounded Bold" pitchFamily="34" charset="-122"/>
                <a:cs typeface="Unbounded Bold" pitchFamily="34" charset="-120"/>
              </a:rPr>
              <a:t>Ranking and Positioning in Global Data Analytics</a:t>
            </a:r>
            <a:endParaRPr lang="en-US" sz="3350" dirty="0"/>
          </a:p>
        </p:txBody>
      </p:sp>
      <p:sp>
        <p:nvSpPr>
          <p:cNvPr id="4" name="Text 2"/>
          <p:cNvSpPr/>
          <p:nvPr/>
        </p:nvSpPr>
        <p:spPr>
          <a:xfrm>
            <a:off x="595789" y="1516975"/>
            <a:ext cx="4338638" cy="425648"/>
          </a:xfrm>
          <a:prstGeom prst="rect">
            <a:avLst/>
          </a:prstGeom>
          <a:noFill/>
          <a:ln/>
        </p:spPr>
        <p:txBody>
          <a:bodyPr wrap="none" lIns="0" tIns="0" rIns="0" bIns="0" rtlCol="0" anchor="t"/>
          <a:lstStyle/>
          <a:p>
            <a:pPr algn="l" indent="0" marL="0">
              <a:lnSpc>
                <a:spcPts val="3350"/>
              </a:lnSpc>
              <a:buNone/>
            </a:pPr>
            <a:r>
              <a:rPr lang="en-US" sz="2650" b="1" dirty="0">
                <a:solidFill>
                  <a:srgbClr val="333F70"/>
                </a:solidFill>
                <a:latin typeface="Unbounded Bold" pitchFamily="34" charset="0"/>
                <a:ea typeface="Unbounded Bold" pitchFamily="34" charset="-122"/>
                <a:cs typeface="Unbounded Bold" pitchFamily="34" charset="-120"/>
              </a:rPr>
              <a:t>Analyst Recognition</a:t>
            </a:r>
            <a:endParaRPr lang="en-US" sz="2650" dirty="0"/>
          </a:p>
        </p:txBody>
      </p:sp>
      <p:sp>
        <p:nvSpPr>
          <p:cNvPr id="5" name="Text 3"/>
          <p:cNvSpPr/>
          <p:nvPr/>
        </p:nvSpPr>
        <p:spPr>
          <a:xfrm>
            <a:off x="595789" y="2197894"/>
            <a:ext cx="13438823" cy="272415"/>
          </a:xfrm>
          <a:prstGeom prst="rect">
            <a:avLst/>
          </a:prstGeom>
          <a:noFill/>
          <a:ln/>
        </p:spPr>
        <p:txBody>
          <a:bodyPr wrap="non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Tredence holds significant industry standing through prestigious analyst recognition:</a:t>
            </a:r>
            <a:endParaRPr lang="en-US" sz="1300" dirty="0"/>
          </a:p>
        </p:txBody>
      </p:sp>
      <p:sp>
        <p:nvSpPr>
          <p:cNvPr id="6" name="Shape 4"/>
          <p:cNvSpPr/>
          <p:nvPr/>
        </p:nvSpPr>
        <p:spPr>
          <a:xfrm>
            <a:off x="595789" y="2661761"/>
            <a:ext cx="4366141" cy="3032165"/>
          </a:xfrm>
          <a:prstGeom prst="roundRect">
            <a:avLst>
              <a:gd name="adj" fmla="val 2358"/>
            </a:avLst>
          </a:prstGeom>
          <a:solidFill>
            <a:srgbClr val="D6F5EE"/>
          </a:solidFill>
          <a:ln w="7620">
            <a:solidFill>
              <a:srgbClr val="BCDBD4"/>
            </a:solidFill>
            <a:prstDash val="solid"/>
          </a:ln>
        </p:spPr>
      </p:sp>
      <p:sp>
        <p:nvSpPr>
          <p:cNvPr id="7" name="Shape 5"/>
          <p:cNvSpPr/>
          <p:nvPr/>
        </p:nvSpPr>
        <p:spPr>
          <a:xfrm>
            <a:off x="773549" y="2839522"/>
            <a:ext cx="510659" cy="510659"/>
          </a:xfrm>
          <a:prstGeom prst="roundRect">
            <a:avLst>
              <a:gd name="adj" fmla="val 17904483"/>
            </a:avLst>
          </a:prstGeom>
          <a:solidFill>
            <a:srgbClr val="26A688"/>
          </a:solidFill>
          <a:ln/>
        </p:spPr>
      </p:sp>
      <p:pic>
        <p:nvPicPr>
          <p:cNvPr id="8"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13924" y="2979896"/>
            <a:ext cx="229791" cy="229791"/>
          </a:xfrm>
          <a:prstGeom prst="rect">
            <a:avLst/>
          </a:prstGeom>
        </p:spPr>
      </p:pic>
      <p:sp>
        <p:nvSpPr>
          <p:cNvPr id="9" name="Text 6"/>
          <p:cNvSpPr/>
          <p:nvPr/>
        </p:nvSpPr>
        <p:spPr>
          <a:xfrm>
            <a:off x="773549" y="3520321"/>
            <a:ext cx="4010620" cy="531733"/>
          </a:xfrm>
          <a:prstGeom prst="rect">
            <a:avLst/>
          </a:prstGeom>
          <a:noFill/>
          <a:ln/>
        </p:spPr>
        <p:txBody>
          <a:bodyPr wrap="squar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Forrester Wave: Customer Analytics Services Q2 2025</a:t>
            </a:r>
            <a:endParaRPr lang="en-US" sz="1650" dirty="0"/>
          </a:p>
        </p:txBody>
      </p:sp>
      <p:sp>
        <p:nvSpPr>
          <p:cNvPr id="10" name="Text 7"/>
          <p:cNvSpPr/>
          <p:nvPr/>
        </p:nvSpPr>
        <p:spPr>
          <a:xfrm>
            <a:off x="773549" y="4154091"/>
            <a:ext cx="4010620" cy="1362075"/>
          </a:xfrm>
          <a:prstGeom prst="rect">
            <a:avLst/>
          </a:prstGeom>
          <a:noFill/>
          <a:ln/>
        </p:spPr>
        <p:txBody>
          <a:bodyPr wrap="squar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Named a </a:t>
            </a:r>
            <a:pPr algn="l" indent="0" marL="0">
              <a:lnSpc>
                <a:spcPts val="2100"/>
              </a:lnSpc>
              <a:buNone/>
            </a:pPr>
            <a:r>
              <a:rPr lang="en-US" sz="1300" b="1" dirty="0">
                <a:solidFill>
                  <a:srgbClr val="333F70"/>
                </a:solidFill>
                <a:latin typeface="Open Sans" pitchFamily="34" charset="0"/>
                <a:ea typeface="Open Sans" pitchFamily="34" charset="-122"/>
                <a:cs typeface="Open Sans" pitchFamily="34" charset="-120"/>
              </a:rPr>
              <a:t>Leader</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with the highest possible scores of 5/5 in 15 criteria, praised as "best in class for companies looking for end-to-end CXM transformation, speed to insights, and superior last-mile adoption"</a:t>
            </a:r>
            <a:endParaRPr lang="en-US" sz="1300" dirty="0"/>
          </a:p>
        </p:txBody>
      </p:sp>
      <p:sp>
        <p:nvSpPr>
          <p:cNvPr id="11" name="Shape 8"/>
          <p:cNvSpPr/>
          <p:nvPr/>
        </p:nvSpPr>
        <p:spPr>
          <a:xfrm>
            <a:off x="5132070" y="2661761"/>
            <a:ext cx="4366141" cy="3032165"/>
          </a:xfrm>
          <a:prstGeom prst="roundRect">
            <a:avLst>
              <a:gd name="adj" fmla="val 2358"/>
            </a:avLst>
          </a:prstGeom>
          <a:solidFill>
            <a:srgbClr val="D6F5EE"/>
          </a:solidFill>
          <a:ln w="7620">
            <a:solidFill>
              <a:srgbClr val="BCDBD4"/>
            </a:solidFill>
            <a:prstDash val="solid"/>
          </a:ln>
        </p:spPr>
      </p:sp>
      <p:sp>
        <p:nvSpPr>
          <p:cNvPr id="12" name="Shape 9"/>
          <p:cNvSpPr/>
          <p:nvPr/>
        </p:nvSpPr>
        <p:spPr>
          <a:xfrm>
            <a:off x="5309830" y="2839522"/>
            <a:ext cx="510659" cy="510659"/>
          </a:xfrm>
          <a:prstGeom prst="roundRect">
            <a:avLst>
              <a:gd name="adj" fmla="val 17904483"/>
            </a:avLst>
          </a:prstGeom>
          <a:solidFill>
            <a:srgbClr val="26A688"/>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0205" y="2979896"/>
            <a:ext cx="229791" cy="229791"/>
          </a:xfrm>
          <a:prstGeom prst="rect">
            <a:avLst/>
          </a:prstGeom>
        </p:spPr>
      </p:pic>
      <p:sp>
        <p:nvSpPr>
          <p:cNvPr id="14" name="Text 10"/>
          <p:cNvSpPr/>
          <p:nvPr/>
        </p:nvSpPr>
        <p:spPr>
          <a:xfrm>
            <a:off x="5309830" y="3520321"/>
            <a:ext cx="4010620" cy="797600"/>
          </a:xfrm>
          <a:prstGeom prst="rect">
            <a:avLst/>
          </a:prstGeom>
          <a:noFill/>
          <a:ln/>
        </p:spPr>
        <p:txBody>
          <a:bodyPr wrap="squar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Everest Group: Data and AI Services Specialists – North America PEAK Matrix 2025</a:t>
            </a:r>
            <a:endParaRPr lang="en-US" sz="1650" dirty="0"/>
          </a:p>
        </p:txBody>
      </p:sp>
      <p:sp>
        <p:nvSpPr>
          <p:cNvPr id="15" name="Text 11"/>
          <p:cNvSpPr/>
          <p:nvPr/>
        </p:nvSpPr>
        <p:spPr>
          <a:xfrm>
            <a:off x="5309830" y="4419957"/>
            <a:ext cx="4010620" cy="1089660"/>
          </a:xfrm>
          <a:prstGeom prst="rect">
            <a:avLst/>
          </a:prstGeom>
          <a:noFill/>
          <a:ln/>
        </p:spPr>
        <p:txBody>
          <a:bodyPr wrap="squar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Recognized as a </a:t>
            </a:r>
            <a:pPr algn="l" indent="0" marL="0">
              <a:lnSpc>
                <a:spcPts val="2100"/>
              </a:lnSpc>
              <a:buNone/>
            </a:pPr>
            <a:r>
              <a:rPr lang="en-US" sz="1300" b="1" dirty="0">
                <a:solidFill>
                  <a:srgbClr val="333F70"/>
                </a:solidFill>
                <a:latin typeface="Open Sans" pitchFamily="34" charset="0"/>
                <a:ea typeface="Open Sans" pitchFamily="34" charset="-122"/>
                <a:cs typeface="Open Sans" pitchFamily="34" charset="-120"/>
              </a:rPr>
              <a:t>Leader and Star Performer</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among 32 evaluated providers, noted for design thinking, technical expertise, unique IP approach, and strong hyperscaler partnerships</a:t>
            </a:r>
            <a:endParaRPr lang="en-US" sz="1300" dirty="0"/>
          </a:p>
        </p:txBody>
      </p:sp>
      <p:sp>
        <p:nvSpPr>
          <p:cNvPr id="16" name="Shape 12"/>
          <p:cNvSpPr/>
          <p:nvPr/>
        </p:nvSpPr>
        <p:spPr>
          <a:xfrm>
            <a:off x="9668351" y="2661761"/>
            <a:ext cx="4366260" cy="3032165"/>
          </a:xfrm>
          <a:prstGeom prst="roundRect">
            <a:avLst>
              <a:gd name="adj" fmla="val 2358"/>
            </a:avLst>
          </a:prstGeom>
          <a:solidFill>
            <a:srgbClr val="D6F5EE"/>
          </a:solidFill>
          <a:ln w="7620">
            <a:solidFill>
              <a:srgbClr val="BCDBD4"/>
            </a:solidFill>
            <a:prstDash val="solid"/>
          </a:ln>
        </p:spPr>
      </p:sp>
      <p:sp>
        <p:nvSpPr>
          <p:cNvPr id="17" name="Shape 13"/>
          <p:cNvSpPr/>
          <p:nvPr/>
        </p:nvSpPr>
        <p:spPr>
          <a:xfrm>
            <a:off x="9846112" y="2839522"/>
            <a:ext cx="510659" cy="510659"/>
          </a:xfrm>
          <a:prstGeom prst="roundRect">
            <a:avLst>
              <a:gd name="adj" fmla="val 17904483"/>
            </a:avLst>
          </a:prstGeom>
          <a:solidFill>
            <a:srgbClr val="26A688"/>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86486" y="2979896"/>
            <a:ext cx="229791" cy="229791"/>
          </a:xfrm>
          <a:prstGeom prst="rect">
            <a:avLst/>
          </a:prstGeom>
        </p:spPr>
      </p:pic>
      <p:sp>
        <p:nvSpPr>
          <p:cNvPr id="19" name="Text 14"/>
          <p:cNvSpPr/>
          <p:nvPr/>
        </p:nvSpPr>
        <p:spPr>
          <a:xfrm>
            <a:off x="9846112" y="3520321"/>
            <a:ext cx="4010739" cy="531733"/>
          </a:xfrm>
          <a:prstGeom prst="rect">
            <a:avLst/>
          </a:prstGeom>
          <a:noFill/>
          <a:ln/>
        </p:spPr>
        <p:txBody>
          <a:bodyPr wrap="square" lIns="0" tIns="0" rIns="0" bIns="0" rtlCol="0" anchor="t"/>
          <a:lstStyle/>
          <a:p>
            <a:pPr algn="l" indent="0" marL="0">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ISG Provider Lens: Data and AI Services Specialists 2024</a:t>
            </a:r>
            <a:endParaRPr lang="en-US" sz="1650" dirty="0"/>
          </a:p>
        </p:txBody>
      </p:sp>
      <p:sp>
        <p:nvSpPr>
          <p:cNvPr id="20" name="Text 15"/>
          <p:cNvSpPr/>
          <p:nvPr/>
        </p:nvSpPr>
        <p:spPr>
          <a:xfrm>
            <a:off x="9846112" y="4154091"/>
            <a:ext cx="4010739" cy="544830"/>
          </a:xfrm>
          <a:prstGeom prst="rect">
            <a:avLst/>
          </a:prstGeom>
          <a:noFill/>
          <a:ln/>
        </p:spPr>
        <p:txBody>
          <a:bodyPr wrap="squar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Positioned as a </a:t>
            </a:r>
            <a:pPr algn="l" indent="0" marL="0">
              <a:lnSpc>
                <a:spcPts val="2100"/>
              </a:lnSpc>
              <a:buNone/>
            </a:pPr>
            <a:r>
              <a:rPr lang="en-US" sz="1300" b="1" dirty="0">
                <a:solidFill>
                  <a:srgbClr val="333F70"/>
                </a:solidFill>
                <a:latin typeface="Open Sans" pitchFamily="34" charset="0"/>
                <a:ea typeface="Open Sans" pitchFamily="34" charset="-122"/>
                <a:cs typeface="Open Sans" pitchFamily="34" charset="-120"/>
              </a:rPr>
              <a:t>Leader</a:t>
            </a:r>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 among 19 qualified providers out of 77 companies assessed</a:t>
            </a:r>
            <a:endParaRPr lang="en-US" sz="1300" dirty="0"/>
          </a:p>
        </p:txBody>
      </p:sp>
      <p:sp>
        <p:nvSpPr>
          <p:cNvPr id="21" name="Shape 16"/>
          <p:cNvSpPr/>
          <p:nvPr/>
        </p:nvSpPr>
        <p:spPr>
          <a:xfrm>
            <a:off x="595789" y="5970441"/>
            <a:ext cx="13438823" cy="28813"/>
          </a:xfrm>
          <a:prstGeom prst="rect">
            <a:avLst/>
          </a:prstGeom>
          <a:solidFill>
            <a:srgbClr val="333F70">
              <a:alpha val="50000"/>
            </a:srgbClr>
          </a:solidFill>
          <a:ln/>
        </p:spPr>
      </p:sp>
      <p:sp>
        <p:nvSpPr>
          <p:cNvPr id="22" name="Text 17"/>
          <p:cNvSpPr/>
          <p:nvPr/>
        </p:nvSpPr>
        <p:spPr>
          <a:xfrm>
            <a:off x="595789" y="6254472"/>
            <a:ext cx="3654981" cy="319207"/>
          </a:xfrm>
          <a:prstGeom prst="rect">
            <a:avLst/>
          </a:prstGeom>
          <a:noFill/>
          <a:ln/>
        </p:spPr>
        <p:txBody>
          <a:bodyPr wrap="none" lIns="0" tIns="0" rIns="0" bIns="0" rtlCol="0" anchor="t"/>
          <a:lstStyle/>
          <a:p>
            <a:pPr algn="l"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Global Market Position</a:t>
            </a:r>
            <a:endParaRPr lang="en-US" sz="2000" dirty="0"/>
          </a:p>
        </p:txBody>
      </p:sp>
      <p:sp>
        <p:nvSpPr>
          <p:cNvPr id="23" name="Text 18"/>
          <p:cNvSpPr/>
          <p:nvPr/>
        </p:nvSpPr>
        <p:spPr>
          <a:xfrm>
            <a:off x="595789" y="6828949"/>
            <a:ext cx="13438823" cy="817245"/>
          </a:xfrm>
          <a:prstGeom prst="rect">
            <a:avLst/>
          </a:prstGeom>
          <a:noFill/>
          <a:ln/>
        </p:spPr>
        <p:txBody>
          <a:bodyPr wrap="square" lIns="0" tIns="0" rIns="0" bIns="0" rtlCol="0" anchor="t"/>
          <a:lstStyle/>
          <a:p>
            <a:pPr algn="l" indent="0" marL="0">
              <a:lnSpc>
                <a:spcPts val="2100"/>
              </a:lnSpc>
              <a:buNone/>
            </a:pPr>
            <a:r>
              <a:rPr lang="en-US" sz="1300" dirty="0">
                <a:solidFill>
                  <a:srgbClr val="333F70"/>
                </a:solidFill>
                <a:latin typeface="Open Sans" pitchFamily="34" charset="0"/>
                <a:ea typeface="Open Sans" pitchFamily="34" charset="-122"/>
                <a:cs typeface="Open Sans" pitchFamily="34" charset="-120"/>
              </a:rPr>
              <a:t>In the broader data analytics market, Tredence ranks among the top specialized providers but operates below the mega-consultancies like Accenture, Oracle, and IBM. Among mid-market and specialist analytics firms globally, Tredence competes with peers including Fractal Analytics ($1.94 billion revenue, 6,172 employees), Tiger Analytics ($2 billion revenue, 6,367 employees), Mu Sigma ($784.6 million revenue), and ZS Associates ($4.16 billion revenue).</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3164" y="434697"/>
            <a:ext cx="9587627" cy="493871"/>
          </a:xfrm>
          <a:prstGeom prst="rect">
            <a:avLst/>
          </a:prstGeom>
          <a:noFill/>
          <a:ln/>
        </p:spPr>
        <p:txBody>
          <a:bodyPr wrap="none" lIns="0" tIns="0" rIns="0" bIns="0" rtlCol="0" anchor="t"/>
          <a:lstStyle/>
          <a:p>
            <a:pPr algn="l" indent="0" marL="0">
              <a:lnSpc>
                <a:spcPts val="3850"/>
              </a:lnSpc>
              <a:buNone/>
            </a:pPr>
            <a:r>
              <a:rPr lang="en-US" sz="3100" b="1" dirty="0">
                <a:solidFill>
                  <a:srgbClr val="333F70"/>
                </a:solidFill>
                <a:latin typeface="Unbounded Bold" pitchFamily="34" charset="0"/>
                <a:ea typeface="Unbounded Bold" pitchFamily="34" charset="-122"/>
                <a:cs typeface="Unbounded Bold" pitchFamily="34" charset="-120"/>
              </a:rPr>
              <a:t>Revenue Comparison with Evalueserve</a:t>
            </a:r>
            <a:endParaRPr lang="en-US" sz="3100" dirty="0"/>
          </a:p>
        </p:txBody>
      </p:sp>
      <p:sp>
        <p:nvSpPr>
          <p:cNvPr id="3" name="Text 1"/>
          <p:cNvSpPr/>
          <p:nvPr/>
        </p:nvSpPr>
        <p:spPr>
          <a:xfrm>
            <a:off x="553164" y="991791"/>
            <a:ext cx="2593419" cy="296466"/>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Revenue Analysis</a:t>
            </a:r>
            <a:endParaRPr lang="en-US" sz="1850" dirty="0"/>
          </a:p>
        </p:txBody>
      </p:sp>
      <p:sp>
        <p:nvSpPr>
          <p:cNvPr id="4" name="Shape 2"/>
          <p:cNvSpPr/>
          <p:nvPr/>
        </p:nvSpPr>
        <p:spPr>
          <a:xfrm>
            <a:off x="553164" y="1525310"/>
            <a:ext cx="13524071" cy="1388269"/>
          </a:xfrm>
          <a:prstGeom prst="roundRect">
            <a:avLst>
              <a:gd name="adj" fmla="val 4782"/>
            </a:avLst>
          </a:prstGeom>
          <a:noFill/>
          <a:ln w="7620">
            <a:solidFill>
              <a:srgbClr val="000000">
                <a:alpha val="8000"/>
              </a:srgbClr>
            </a:solidFill>
            <a:prstDash val="solid"/>
          </a:ln>
        </p:spPr>
      </p:sp>
      <p:sp>
        <p:nvSpPr>
          <p:cNvPr id="5" name="Shape 3"/>
          <p:cNvSpPr/>
          <p:nvPr/>
        </p:nvSpPr>
        <p:spPr>
          <a:xfrm>
            <a:off x="560784" y="1532930"/>
            <a:ext cx="13508831" cy="457676"/>
          </a:xfrm>
          <a:prstGeom prst="rect">
            <a:avLst/>
          </a:prstGeom>
          <a:solidFill>
            <a:srgbClr val="FFFFFF">
              <a:alpha val="4000"/>
            </a:srgbClr>
          </a:solidFill>
          <a:ln/>
        </p:spPr>
      </p:sp>
      <p:sp>
        <p:nvSpPr>
          <p:cNvPr id="6" name="Text 4"/>
          <p:cNvSpPr/>
          <p:nvPr/>
        </p:nvSpPr>
        <p:spPr>
          <a:xfrm>
            <a:off x="718780" y="1635323"/>
            <a:ext cx="3732848" cy="252889"/>
          </a:xfrm>
          <a:prstGeom prst="rect">
            <a:avLst/>
          </a:prstGeom>
          <a:noFill/>
          <a:ln/>
        </p:spPr>
        <p:txBody>
          <a:bodyPr wrap="none" lIns="0" tIns="0" rIns="0" bIns="0" rtlCol="0" anchor="t"/>
          <a:lstStyle/>
          <a:p>
            <a:pPr algn="l" indent="0" marL="0">
              <a:lnSpc>
                <a:spcPts val="1950"/>
              </a:lnSpc>
              <a:buNone/>
            </a:pPr>
            <a:r>
              <a:rPr lang="en-US" sz="1200" b="1" dirty="0">
                <a:solidFill>
                  <a:srgbClr val="333F70"/>
                </a:solidFill>
                <a:latin typeface="Open Sans" pitchFamily="34" charset="0"/>
                <a:ea typeface="Open Sans" pitchFamily="34" charset="-122"/>
                <a:cs typeface="Open Sans" pitchFamily="34" charset="-120"/>
              </a:rPr>
              <a:t>Company</a:t>
            </a:r>
            <a:endParaRPr lang="en-US" sz="1200" dirty="0"/>
          </a:p>
        </p:txBody>
      </p:sp>
      <p:sp>
        <p:nvSpPr>
          <p:cNvPr id="7" name="Text 5"/>
          <p:cNvSpPr/>
          <p:nvPr/>
        </p:nvSpPr>
        <p:spPr>
          <a:xfrm>
            <a:off x="4775240" y="1635323"/>
            <a:ext cx="3053596" cy="252889"/>
          </a:xfrm>
          <a:prstGeom prst="rect">
            <a:avLst/>
          </a:prstGeom>
          <a:noFill/>
          <a:ln/>
        </p:spPr>
        <p:txBody>
          <a:bodyPr wrap="none" lIns="0" tIns="0" rIns="0" bIns="0" rtlCol="0" anchor="t"/>
          <a:lstStyle/>
          <a:p>
            <a:pPr algn="l" indent="0" marL="0">
              <a:lnSpc>
                <a:spcPts val="1950"/>
              </a:lnSpc>
              <a:buNone/>
            </a:pPr>
            <a:r>
              <a:rPr lang="en-US" sz="1200" b="1" dirty="0">
                <a:solidFill>
                  <a:srgbClr val="333F70"/>
                </a:solidFill>
                <a:latin typeface="Open Sans" pitchFamily="34" charset="0"/>
                <a:ea typeface="Open Sans" pitchFamily="34" charset="-122"/>
                <a:cs typeface="Open Sans" pitchFamily="34" charset="-120"/>
              </a:rPr>
              <a:t>Estimated Annual Revenue</a:t>
            </a:r>
            <a:endParaRPr lang="en-US" sz="1200" dirty="0"/>
          </a:p>
        </p:txBody>
      </p:sp>
      <p:sp>
        <p:nvSpPr>
          <p:cNvPr id="8" name="Text 6"/>
          <p:cNvSpPr/>
          <p:nvPr/>
        </p:nvSpPr>
        <p:spPr>
          <a:xfrm>
            <a:off x="8152448" y="1635323"/>
            <a:ext cx="3053596" cy="252889"/>
          </a:xfrm>
          <a:prstGeom prst="rect">
            <a:avLst/>
          </a:prstGeom>
          <a:noFill/>
          <a:ln/>
        </p:spPr>
        <p:txBody>
          <a:bodyPr wrap="none" lIns="0" tIns="0" rIns="0" bIns="0" rtlCol="0" anchor="t"/>
          <a:lstStyle/>
          <a:p>
            <a:pPr algn="l" indent="0" marL="0">
              <a:lnSpc>
                <a:spcPts val="1950"/>
              </a:lnSpc>
              <a:buNone/>
            </a:pPr>
            <a:r>
              <a:rPr lang="en-US" sz="1200" b="1" dirty="0">
                <a:solidFill>
                  <a:srgbClr val="333F70"/>
                </a:solidFill>
                <a:latin typeface="Open Sans" pitchFamily="34" charset="0"/>
                <a:ea typeface="Open Sans" pitchFamily="34" charset="-122"/>
                <a:cs typeface="Open Sans" pitchFamily="34" charset="-120"/>
              </a:rPr>
              <a:t>Employee Count</a:t>
            </a:r>
            <a:endParaRPr lang="en-US" sz="1200" dirty="0"/>
          </a:p>
        </p:txBody>
      </p:sp>
      <p:sp>
        <p:nvSpPr>
          <p:cNvPr id="9" name="Text 7"/>
          <p:cNvSpPr/>
          <p:nvPr/>
        </p:nvSpPr>
        <p:spPr>
          <a:xfrm>
            <a:off x="11529655" y="1635323"/>
            <a:ext cx="2381964" cy="252889"/>
          </a:xfrm>
          <a:prstGeom prst="rect">
            <a:avLst/>
          </a:prstGeom>
          <a:noFill/>
          <a:ln/>
        </p:spPr>
        <p:txBody>
          <a:bodyPr wrap="none" lIns="0" tIns="0" rIns="0" bIns="0" rtlCol="0" anchor="t"/>
          <a:lstStyle/>
          <a:p>
            <a:pPr algn="l" indent="0" marL="0">
              <a:lnSpc>
                <a:spcPts val="1950"/>
              </a:lnSpc>
              <a:buNone/>
            </a:pPr>
            <a:r>
              <a:rPr lang="en-US" sz="1200" b="1" dirty="0">
                <a:solidFill>
                  <a:srgbClr val="333F70"/>
                </a:solidFill>
                <a:latin typeface="Open Sans" pitchFamily="34" charset="0"/>
                <a:ea typeface="Open Sans" pitchFamily="34" charset="-122"/>
                <a:cs typeface="Open Sans" pitchFamily="34" charset="-120"/>
              </a:rPr>
              <a:t>Revenue per Employee</a:t>
            </a:r>
            <a:endParaRPr lang="en-US" sz="1200" dirty="0"/>
          </a:p>
        </p:txBody>
      </p:sp>
      <p:sp>
        <p:nvSpPr>
          <p:cNvPr id="10" name="Shape 8"/>
          <p:cNvSpPr/>
          <p:nvPr/>
        </p:nvSpPr>
        <p:spPr>
          <a:xfrm>
            <a:off x="560784" y="1990606"/>
            <a:ext cx="13508831" cy="457676"/>
          </a:xfrm>
          <a:prstGeom prst="rect">
            <a:avLst/>
          </a:prstGeom>
          <a:solidFill>
            <a:srgbClr val="000000">
              <a:alpha val="4000"/>
            </a:srgbClr>
          </a:solidFill>
          <a:ln/>
        </p:spPr>
      </p:sp>
      <p:sp>
        <p:nvSpPr>
          <p:cNvPr id="11" name="Text 9"/>
          <p:cNvSpPr/>
          <p:nvPr/>
        </p:nvSpPr>
        <p:spPr>
          <a:xfrm>
            <a:off x="718780" y="2093000"/>
            <a:ext cx="3732848" cy="252889"/>
          </a:xfrm>
          <a:prstGeom prst="rect">
            <a:avLst/>
          </a:prstGeom>
          <a:noFill/>
          <a:ln/>
        </p:spPr>
        <p:txBody>
          <a:bodyPr wrap="none" lIns="0" tIns="0" rIns="0" bIns="0" rtlCol="0" anchor="t"/>
          <a:lstStyle/>
          <a:p>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Evalueserve</a:t>
            </a:r>
            <a:endParaRPr lang="en-US" sz="1200" dirty="0"/>
          </a:p>
        </p:txBody>
      </p:sp>
      <p:sp>
        <p:nvSpPr>
          <p:cNvPr id="12" name="Text 10"/>
          <p:cNvSpPr/>
          <p:nvPr/>
        </p:nvSpPr>
        <p:spPr>
          <a:xfrm>
            <a:off x="4775240" y="2093000"/>
            <a:ext cx="3053596" cy="252889"/>
          </a:xfrm>
          <a:prstGeom prst="rect">
            <a:avLst/>
          </a:prstGeom>
          <a:noFill/>
          <a:ln/>
        </p:spPr>
        <p:txBody>
          <a:bodyPr wrap="none" lIns="0" tIns="0" rIns="0" bIns="0" rtlCol="0" anchor="t"/>
          <a:lstStyle/>
          <a:p>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$928.5M - $945.2M</a:t>
            </a:r>
            <a:endParaRPr lang="en-US" sz="1200" dirty="0"/>
          </a:p>
        </p:txBody>
      </p:sp>
      <p:sp>
        <p:nvSpPr>
          <p:cNvPr id="13" name="Text 11"/>
          <p:cNvSpPr/>
          <p:nvPr/>
        </p:nvSpPr>
        <p:spPr>
          <a:xfrm>
            <a:off x="8152448" y="2093000"/>
            <a:ext cx="3053596" cy="252889"/>
          </a:xfrm>
          <a:prstGeom prst="rect">
            <a:avLst/>
          </a:prstGeom>
          <a:noFill/>
          <a:ln/>
        </p:spPr>
        <p:txBody>
          <a:bodyPr wrap="none" lIns="0" tIns="0" rIns="0" bIns="0" rtlCol="0" anchor="t"/>
          <a:lstStyle/>
          <a:p>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6,311</a:t>
            </a:r>
            <a:endParaRPr lang="en-US" sz="1200" dirty="0"/>
          </a:p>
        </p:txBody>
      </p:sp>
      <p:sp>
        <p:nvSpPr>
          <p:cNvPr id="14" name="Text 12"/>
          <p:cNvSpPr/>
          <p:nvPr/>
        </p:nvSpPr>
        <p:spPr>
          <a:xfrm>
            <a:off x="11529655" y="2093000"/>
            <a:ext cx="2381964" cy="252889"/>
          </a:xfrm>
          <a:prstGeom prst="rect">
            <a:avLst/>
          </a:prstGeom>
          <a:noFill/>
          <a:ln/>
        </p:spPr>
        <p:txBody>
          <a:bodyPr wrap="none" lIns="0" tIns="0" rIns="0" bIns="0" rtlCol="0" anchor="t"/>
          <a:lstStyle/>
          <a:p>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$142,800</a:t>
            </a:r>
            <a:endParaRPr lang="en-US" sz="1200" dirty="0"/>
          </a:p>
        </p:txBody>
      </p:sp>
      <p:sp>
        <p:nvSpPr>
          <p:cNvPr id="15" name="Shape 13"/>
          <p:cNvSpPr/>
          <p:nvPr/>
        </p:nvSpPr>
        <p:spPr>
          <a:xfrm>
            <a:off x="560784" y="2448282"/>
            <a:ext cx="13508831" cy="457676"/>
          </a:xfrm>
          <a:prstGeom prst="rect">
            <a:avLst/>
          </a:prstGeom>
          <a:solidFill>
            <a:srgbClr val="FFFFFF">
              <a:alpha val="4000"/>
            </a:srgbClr>
          </a:solidFill>
          <a:ln/>
        </p:spPr>
      </p:sp>
      <p:sp>
        <p:nvSpPr>
          <p:cNvPr id="16" name="Text 14"/>
          <p:cNvSpPr/>
          <p:nvPr/>
        </p:nvSpPr>
        <p:spPr>
          <a:xfrm>
            <a:off x="718780" y="2550676"/>
            <a:ext cx="3732848" cy="252889"/>
          </a:xfrm>
          <a:prstGeom prst="rect">
            <a:avLst/>
          </a:prstGeom>
          <a:noFill/>
          <a:ln/>
        </p:spPr>
        <p:txBody>
          <a:bodyPr wrap="none" lIns="0" tIns="0" rIns="0" bIns="0" rtlCol="0" anchor="t"/>
          <a:lstStyle/>
          <a:p>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Tredence</a:t>
            </a:r>
            <a:endParaRPr lang="en-US" sz="1200" dirty="0"/>
          </a:p>
        </p:txBody>
      </p:sp>
      <p:sp>
        <p:nvSpPr>
          <p:cNvPr id="17" name="Text 15"/>
          <p:cNvSpPr/>
          <p:nvPr/>
        </p:nvSpPr>
        <p:spPr>
          <a:xfrm>
            <a:off x="4775240" y="2550676"/>
            <a:ext cx="3053596" cy="252889"/>
          </a:xfrm>
          <a:prstGeom prst="rect">
            <a:avLst/>
          </a:prstGeom>
          <a:noFill/>
          <a:ln/>
        </p:spPr>
        <p:txBody>
          <a:bodyPr wrap="none" lIns="0" tIns="0" rIns="0" bIns="0" rtlCol="0" anchor="t"/>
          <a:lstStyle/>
          <a:p>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$794.7M</a:t>
            </a:r>
            <a:endParaRPr lang="en-US" sz="1200" dirty="0"/>
          </a:p>
        </p:txBody>
      </p:sp>
      <p:sp>
        <p:nvSpPr>
          <p:cNvPr id="18" name="Text 16"/>
          <p:cNvSpPr/>
          <p:nvPr/>
        </p:nvSpPr>
        <p:spPr>
          <a:xfrm>
            <a:off x="8152448" y="2550676"/>
            <a:ext cx="3053596" cy="252889"/>
          </a:xfrm>
          <a:prstGeom prst="rect">
            <a:avLst/>
          </a:prstGeom>
          <a:noFill/>
          <a:ln/>
        </p:spPr>
        <p:txBody>
          <a:bodyPr wrap="none" lIns="0" tIns="0" rIns="0" bIns="0" rtlCol="0" anchor="t"/>
          <a:lstStyle/>
          <a:p>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2,526</a:t>
            </a:r>
            <a:endParaRPr lang="en-US" sz="1200" dirty="0"/>
          </a:p>
        </p:txBody>
      </p:sp>
      <p:sp>
        <p:nvSpPr>
          <p:cNvPr id="19" name="Text 17"/>
          <p:cNvSpPr/>
          <p:nvPr/>
        </p:nvSpPr>
        <p:spPr>
          <a:xfrm>
            <a:off x="11529655" y="2550676"/>
            <a:ext cx="2381964" cy="252889"/>
          </a:xfrm>
          <a:prstGeom prst="rect">
            <a:avLst/>
          </a:prstGeom>
          <a:noFill/>
          <a:ln/>
        </p:spPr>
        <p:txBody>
          <a:bodyPr wrap="none" lIns="0" tIns="0" rIns="0" bIns="0" rtlCol="0" anchor="t"/>
          <a:lstStyle/>
          <a:p>
            <a:pPr algn="l" indent="0" marL="0">
              <a:lnSpc>
                <a:spcPts val="1950"/>
              </a:lnSpc>
              <a:buNone/>
            </a:pPr>
            <a:r>
              <a:rPr lang="en-US" sz="1200" b="1" dirty="0">
                <a:solidFill>
                  <a:srgbClr val="26A688"/>
                </a:solidFill>
                <a:latin typeface="Open Sans" pitchFamily="34" charset="0"/>
                <a:ea typeface="Open Sans" pitchFamily="34" charset="-122"/>
                <a:cs typeface="Open Sans" pitchFamily="34" charset="-120"/>
              </a:rPr>
              <a:t>$314,600</a:t>
            </a:r>
            <a:endParaRPr lang="en-US" sz="1200" dirty="0"/>
          </a:p>
        </p:txBody>
      </p:sp>
      <p:sp>
        <p:nvSpPr>
          <p:cNvPr id="20" name="Text 18"/>
          <p:cNvSpPr/>
          <p:nvPr/>
        </p:nvSpPr>
        <p:spPr>
          <a:xfrm>
            <a:off x="553164" y="3249335"/>
            <a:ext cx="3708321" cy="296466"/>
          </a:xfrm>
          <a:prstGeom prst="rect">
            <a:avLst/>
          </a:prstGeom>
          <a:noFill/>
          <a:ln/>
        </p:spPr>
        <p:txBody>
          <a:bodyPr wrap="none" lIns="0" tIns="0" rIns="0" bIns="0" rtlCol="0" anchor="t"/>
          <a:lstStyle/>
          <a:p>
            <a:pPr algn="l" indent="0" marL="0">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Comparative Positioning</a:t>
            </a:r>
            <a:endParaRPr lang="en-US" sz="1850" dirty="0"/>
          </a:p>
        </p:txBody>
      </p:sp>
      <p:sp>
        <p:nvSpPr>
          <p:cNvPr id="21" name="Text 19"/>
          <p:cNvSpPr/>
          <p:nvPr/>
        </p:nvSpPr>
        <p:spPr>
          <a:xfrm>
            <a:off x="553164" y="3703796"/>
            <a:ext cx="7960162" cy="758666"/>
          </a:xfrm>
          <a:prstGeom prst="rect">
            <a:avLst/>
          </a:prstGeom>
          <a:noFill/>
          <a:ln/>
        </p:spPr>
        <p:txBody>
          <a:bodyPr wrap="square" lIns="0" tIns="0" rIns="0" bIns="0" rtlCol="0" anchor="t"/>
          <a:lstStyle/>
          <a:p>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Evalueserve is </a:t>
            </a:r>
            <a:pPr algn="l" indent="0" marL="0">
              <a:lnSpc>
                <a:spcPts val="1950"/>
              </a:lnSpc>
              <a:buNone/>
            </a:pPr>
            <a:r>
              <a:rPr lang="en-US" sz="1200" b="1" dirty="0">
                <a:solidFill>
                  <a:srgbClr val="333F70"/>
                </a:solidFill>
                <a:latin typeface="Open Sans" pitchFamily="34" charset="0"/>
                <a:ea typeface="Open Sans" pitchFamily="34" charset="-122"/>
                <a:cs typeface="Open Sans" pitchFamily="34" charset="-120"/>
              </a:rPr>
              <a:t>larger in overall revenue</a:t>
            </a:r>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 (~17% higher), but Tredence demonstrates </a:t>
            </a:r>
            <a:pPr algn="l" indent="0" marL="0">
              <a:lnSpc>
                <a:spcPts val="1950"/>
              </a:lnSpc>
              <a:buNone/>
            </a:pPr>
            <a:r>
              <a:rPr lang="en-US" sz="1200" b="1" dirty="0">
                <a:solidFill>
                  <a:srgbClr val="26A688"/>
                </a:solidFill>
                <a:latin typeface="Open Sans" pitchFamily="34" charset="0"/>
                <a:ea typeface="Open Sans" pitchFamily="34" charset="-122"/>
                <a:cs typeface="Open Sans" pitchFamily="34" charset="-120"/>
              </a:rPr>
              <a:t>superior revenue per employee</a:t>
            </a:r>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 (2.2x higher), indicating a more efficient business model focused on higher-value services rather than volume-based delivery.</a:t>
            </a:r>
            <a:endParaRPr lang="en-US" sz="1200" dirty="0"/>
          </a:p>
        </p:txBody>
      </p:sp>
      <p:sp>
        <p:nvSpPr>
          <p:cNvPr id="22" name="Text 20"/>
          <p:cNvSpPr/>
          <p:nvPr/>
        </p:nvSpPr>
        <p:spPr>
          <a:xfrm>
            <a:off x="553164" y="4604623"/>
            <a:ext cx="7960162" cy="505778"/>
          </a:xfrm>
          <a:prstGeom prst="rect">
            <a:avLst/>
          </a:prstGeom>
          <a:noFill/>
          <a:ln/>
        </p:spPr>
        <p:txBody>
          <a:bodyPr wrap="square" lIns="0" tIns="0" rIns="0" bIns="0" rtlCol="0" anchor="t"/>
          <a:lstStyle/>
          <a:p>
            <a:pPr algn="l" indent="0" marL="0">
              <a:lnSpc>
                <a:spcPts val="1950"/>
              </a:lnSpc>
              <a:buNone/>
            </a:pPr>
            <a:r>
              <a:rPr lang="en-US" sz="1200" dirty="0">
                <a:solidFill>
                  <a:srgbClr val="333F70"/>
                </a:solidFill>
                <a:latin typeface="Open Sans" pitchFamily="34" charset="0"/>
                <a:ea typeface="Open Sans" pitchFamily="34" charset="-122"/>
                <a:cs typeface="Open Sans" pitchFamily="34" charset="-120"/>
              </a:rPr>
              <a:t>Evalueserve's larger workforce reflects its broader service portfolio extending beyond analytics into market research, competitive intelligence, and compliance domains.</a:t>
            </a:r>
            <a:endParaRPr lang="en-US" sz="1200" dirty="0"/>
          </a:p>
        </p:txBody>
      </p:sp>
      <p:pic>
        <p:nvPicPr>
          <p:cNvPr id="23" name="Image 0" descr="preencoded.png">    </p:cNvPr>
          <p:cNvPicPr>
            <a:picLocks noChangeAspect="1"/>
          </p:cNvPicPr>
          <p:nvPr/>
        </p:nvPicPr>
        <p:blipFill>
          <a:blip r:embed="rId1"/>
          <a:stretch>
            <a:fillRect/>
          </a:stretch>
        </p:blipFill>
        <p:spPr>
          <a:xfrm>
            <a:off x="8906470" y="3269099"/>
            <a:ext cx="5178266" cy="51782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2082" y="784027"/>
            <a:ext cx="1730335" cy="206216"/>
          </a:xfrm>
          <a:prstGeom prst="rect">
            <a:avLst/>
          </a:prstGeom>
          <a:noFill/>
          <a:ln/>
        </p:spPr>
        <p:txBody>
          <a:bodyPr wrap="none" lIns="0" tIns="0" rIns="0" bIns="0" rtlCol="0" anchor="t"/>
          <a:lstStyle/>
          <a:p>
            <a:pPr algn="l" indent="0" marL="0">
              <a:lnSpc>
                <a:spcPts val="1600"/>
              </a:lnSpc>
              <a:buNone/>
            </a:pPr>
            <a:r>
              <a:rPr lang="en-US" sz="1250" b="1" dirty="0">
                <a:solidFill>
                  <a:srgbClr val="26A688"/>
                </a:solidFill>
                <a:latin typeface="Unbounded Bold" pitchFamily="34" charset="0"/>
                <a:ea typeface="Unbounded Bold" pitchFamily="34" charset="-122"/>
                <a:cs typeface="Unbounded Bold" pitchFamily="34" charset="-120"/>
              </a:rPr>
              <a:t>Service Portfolio</a:t>
            </a:r>
            <a:endParaRPr lang="en-US" sz="1250" dirty="0"/>
          </a:p>
        </p:txBody>
      </p:sp>
      <p:sp>
        <p:nvSpPr>
          <p:cNvPr id="3" name="Text 1"/>
          <p:cNvSpPr/>
          <p:nvPr/>
        </p:nvSpPr>
        <p:spPr>
          <a:xfrm>
            <a:off x="462082" y="1042988"/>
            <a:ext cx="9319022" cy="412552"/>
          </a:xfrm>
          <a:prstGeom prst="rect">
            <a:avLst/>
          </a:prstGeom>
          <a:noFill/>
          <a:ln/>
        </p:spPr>
        <p:txBody>
          <a:bodyPr wrap="none" lIns="0" tIns="0" rIns="0" bIns="0" rtlCol="0" anchor="t"/>
          <a:lstStyle/>
          <a:p>
            <a:pPr algn="l" indent="0" marL="0">
              <a:lnSpc>
                <a:spcPts val="3200"/>
              </a:lnSpc>
              <a:buNone/>
            </a:pPr>
            <a:r>
              <a:rPr lang="en-US" sz="2550" b="1" dirty="0">
                <a:solidFill>
                  <a:srgbClr val="333F70"/>
                </a:solidFill>
                <a:latin typeface="Unbounded Bold" pitchFamily="34" charset="0"/>
                <a:ea typeface="Unbounded Bold" pitchFamily="34" charset="-122"/>
                <a:cs typeface="Unbounded Bold" pitchFamily="34" charset="-120"/>
              </a:rPr>
              <a:t>Data Analytics Services Offered by Tredence</a:t>
            </a:r>
            <a:endParaRPr lang="en-US" sz="2550" dirty="0"/>
          </a:p>
        </p:txBody>
      </p:sp>
      <p:sp>
        <p:nvSpPr>
          <p:cNvPr id="4" name="Text 2"/>
          <p:cNvSpPr/>
          <p:nvPr/>
        </p:nvSpPr>
        <p:spPr>
          <a:xfrm>
            <a:off x="462082" y="1653540"/>
            <a:ext cx="13706237" cy="263962"/>
          </a:xfrm>
          <a:prstGeom prst="rect">
            <a:avLst/>
          </a:prstGeom>
          <a:noFill/>
          <a:ln/>
        </p:spPr>
        <p:txBody>
          <a:bodyPr wrap="none" lIns="0" tIns="0" rIns="0" bIns="0" rtlCol="0" anchor="t"/>
          <a:lstStyle/>
          <a:p>
            <a:pPr algn="l" indent="0" marL="0">
              <a:lnSpc>
                <a:spcPts val="2050"/>
              </a:lnSpc>
              <a:buNone/>
            </a:pPr>
            <a:r>
              <a:rPr lang="en-US" sz="1250" dirty="0">
                <a:solidFill>
                  <a:srgbClr val="333F70"/>
                </a:solidFill>
                <a:latin typeface="Open Sans" pitchFamily="34" charset="0"/>
                <a:ea typeface="Open Sans" pitchFamily="34" charset="-122"/>
                <a:cs typeface="Open Sans" pitchFamily="34" charset="-120"/>
              </a:rPr>
              <a:t>Tredence's data analytics services span across the entire value chain:</a:t>
            </a:r>
            <a:endParaRPr lang="en-US" sz="1250" dirty="0"/>
          </a:p>
        </p:txBody>
      </p:sp>
      <p:sp>
        <p:nvSpPr>
          <p:cNvPr id="5" name="Shape 3"/>
          <p:cNvSpPr/>
          <p:nvPr/>
        </p:nvSpPr>
        <p:spPr>
          <a:xfrm>
            <a:off x="462082" y="2263973"/>
            <a:ext cx="4480798" cy="2549485"/>
          </a:xfrm>
          <a:prstGeom prst="roundRect">
            <a:avLst>
              <a:gd name="adj" fmla="val 2869"/>
            </a:avLst>
          </a:prstGeom>
          <a:solidFill>
            <a:srgbClr val="FFFFFF"/>
          </a:solidFill>
          <a:ln/>
        </p:spPr>
      </p:sp>
      <p:sp>
        <p:nvSpPr>
          <p:cNvPr id="6" name="Shape 4"/>
          <p:cNvSpPr/>
          <p:nvPr/>
        </p:nvSpPr>
        <p:spPr>
          <a:xfrm>
            <a:off x="462082" y="2248733"/>
            <a:ext cx="4480798" cy="60960"/>
          </a:xfrm>
          <a:prstGeom prst="roundRect">
            <a:avLst>
              <a:gd name="adj" fmla="val 90963"/>
            </a:avLst>
          </a:prstGeom>
          <a:solidFill>
            <a:srgbClr val="26A688"/>
          </a:solidFill>
          <a:ln/>
        </p:spPr>
      </p:sp>
      <p:sp>
        <p:nvSpPr>
          <p:cNvPr id="7" name="Shape 5"/>
          <p:cNvSpPr/>
          <p:nvPr/>
        </p:nvSpPr>
        <p:spPr>
          <a:xfrm>
            <a:off x="2504480" y="2065973"/>
            <a:ext cx="396002" cy="396002"/>
          </a:xfrm>
          <a:prstGeom prst="roundRect">
            <a:avLst>
              <a:gd name="adj" fmla="val 230908"/>
            </a:avLst>
          </a:prstGeom>
          <a:solidFill>
            <a:srgbClr val="26A688"/>
          </a:solidFill>
          <a:ln/>
        </p:spPr>
      </p:sp>
      <p:sp>
        <p:nvSpPr>
          <p:cNvPr id="8" name="Text 6"/>
          <p:cNvSpPr/>
          <p:nvPr/>
        </p:nvSpPr>
        <p:spPr>
          <a:xfrm>
            <a:off x="2623304" y="2164913"/>
            <a:ext cx="158353" cy="198001"/>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Unbounded Bold" pitchFamily="34" charset="0"/>
                <a:ea typeface="Unbounded Bold" pitchFamily="34" charset="-122"/>
                <a:cs typeface="Unbounded Bold" pitchFamily="34" charset="-120"/>
              </a:rPr>
              <a:t>1</a:t>
            </a:r>
            <a:endParaRPr lang="en-US" sz="1200" dirty="0"/>
          </a:p>
        </p:txBody>
      </p:sp>
      <p:sp>
        <p:nvSpPr>
          <p:cNvPr id="9" name="Text 7"/>
          <p:cNvSpPr/>
          <p:nvPr/>
        </p:nvSpPr>
        <p:spPr>
          <a:xfrm>
            <a:off x="609243" y="2594015"/>
            <a:ext cx="4186476" cy="494824"/>
          </a:xfrm>
          <a:prstGeom prst="rect">
            <a:avLst/>
          </a:prstGeom>
          <a:noFill/>
          <a:ln/>
        </p:spPr>
        <p:txBody>
          <a:bodyPr wrap="square" lIns="0" tIns="0" rIns="0" bIns="0" rtlCol="0" anchor="t"/>
          <a:lstStyle/>
          <a:p>
            <a:pPr algn="l" indent="0" marL="0">
              <a:lnSpc>
                <a:spcPts val="1900"/>
              </a:lnSpc>
              <a:buNone/>
            </a:pPr>
            <a:r>
              <a:rPr lang="en-US" sz="1550" b="1" dirty="0">
                <a:solidFill>
                  <a:srgbClr val="333F70"/>
                </a:solidFill>
                <a:latin typeface="Unbounded Bold" pitchFamily="34" charset="0"/>
                <a:ea typeface="Unbounded Bold" pitchFamily="34" charset="-122"/>
                <a:cs typeface="Unbounded Bold" pitchFamily="34" charset="-120"/>
              </a:rPr>
              <a:t>Advanced Analytics &amp; Data Science Services</a:t>
            </a:r>
            <a:endParaRPr lang="en-US" sz="1550" dirty="0"/>
          </a:p>
        </p:txBody>
      </p:sp>
      <p:sp>
        <p:nvSpPr>
          <p:cNvPr id="10" name="Text 8"/>
          <p:cNvSpPr/>
          <p:nvPr/>
        </p:nvSpPr>
        <p:spPr>
          <a:xfrm>
            <a:off x="609243" y="3168015"/>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Custom machine learning models development</a:t>
            </a:r>
            <a:endParaRPr lang="en-US" sz="1000" dirty="0"/>
          </a:p>
        </p:txBody>
      </p:sp>
      <p:sp>
        <p:nvSpPr>
          <p:cNvPr id="11" name="Text 9"/>
          <p:cNvSpPr/>
          <p:nvPr/>
        </p:nvSpPr>
        <p:spPr>
          <a:xfrm>
            <a:off x="609243" y="3425428"/>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Predictive and prescriptive analytics</a:t>
            </a:r>
            <a:endParaRPr lang="en-US" sz="1000" dirty="0"/>
          </a:p>
        </p:txBody>
      </p:sp>
      <p:sp>
        <p:nvSpPr>
          <p:cNvPr id="12" name="Text 10"/>
          <p:cNvSpPr/>
          <p:nvPr/>
        </p:nvSpPr>
        <p:spPr>
          <a:xfrm>
            <a:off x="609243" y="3682841"/>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Statistical analysis and forecasting</a:t>
            </a:r>
            <a:endParaRPr lang="en-US" sz="1000" dirty="0"/>
          </a:p>
        </p:txBody>
      </p:sp>
      <p:sp>
        <p:nvSpPr>
          <p:cNvPr id="13" name="Text 11"/>
          <p:cNvSpPr/>
          <p:nvPr/>
        </p:nvSpPr>
        <p:spPr>
          <a:xfrm>
            <a:off x="609243" y="3940254"/>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Optimization algorithms</a:t>
            </a:r>
            <a:endParaRPr lang="en-US" sz="1000" dirty="0"/>
          </a:p>
        </p:txBody>
      </p:sp>
      <p:sp>
        <p:nvSpPr>
          <p:cNvPr id="14" name="Shape 12"/>
          <p:cNvSpPr/>
          <p:nvPr/>
        </p:nvSpPr>
        <p:spPr>
          <a:xfrm>
            <a:off x="5074801" y="2263973"/>
            <a:ext cx="4480798" cy="2549485"/>
          </a:xfrm>
          <a:prstGeom prst="roundRect">
            <a:avLst>
              <a:gd name="adj" fmla="val 2869"/>
            </a:avLst>
          </a:prstGeom>
          <a:solidFill>
            <a:srgbClr val="FFFFFF"/>
          </a:solidFill>
          <a:ln/>
        </p:spPr>
      </p:sp>
      <p:sp>
        <p:nvSpPr>
          <p:cNvPr id="15" name="Shape 13"/>
          <p:cNvSpPr/>
          <p:nvPr/>
        </p:nvSpPr>
        <p:spPr>
          <a:xfrm>
            <a:off x="5074801" y="2248733"/>
            <a:ext cx="4480798" cy="60960"/>
          </a:xfrm>
          <a:prstGeom prst="roundRect">
            <a:avLst>
              <a:gd name="adj" fmla="val 90963"/>
            </a:avLst>
          </a:prstGeom>
          <a:solidFill>
            <a:srgbClr val="26A688"/>
          </a:solidFill>
          <a:ln/>
        </p:spPr>
      </p:sp>
      <p:sp>
        <p:nvSpPr>
          <p:cNvPr id="16" name="Shape 14"/>
          <p:cNvSpPr/>
          <p:nvPr/>
        </p:nvSpPr>
        <p:spPr>
          <a:xfrm>
            <a:off x="7117199" y="2065973"/>
            <a:ext cx="396002" cy="396002"/>
          </a:xfrm>
          <a:prstGeom prst="roundRect">
            <a:avLst>
              <a:gd name="adj" fmla="val 230908"/>
            </a:avLst>
          </a:prstGeom>
          <a:solidFill>
            <a:srgbClr val="26A688"/>
          </a:solidFill>
          <a:ln/>
        </p:spPr>
      </p:sp>
      <p:sp>
        <p:nvSpPr>
          <p:cNvPr id="17" name="Text 15"/>
          <p:cNvSpPr/>
          <p:nvPr/>
        </p:nvSpPr>
        <p:spPr>
          <a:xfrm>
            <a:off x="7236023" y="2164913"/>
            <a:ext cx="158353" cy="198001"/>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Unbounded Bold" pitchFamily="34" charset="0"/>
                <a:ea typeface="Unbounded Bold" pitchFamily="34" charset="-122"/>
                <a:cs typeface="Unbounded Bold" pitchFamily="34" charset="-120"/>
              </a:rPr>
              <a:t>2</a:t>
            </a:r>
            <a:endParaRPr lang="en-US" sz="1200" dirty="0"/>
          </a:p>
        </p:txBody>
      </p:sp>
      <p:sp>
        <p:nvSpPr>
          <p:cNvPr id="18" name="Text 16"/>
          <p:cNvSpPr/>
          <p:nvPr/>
        </p:nvSpPr>
        <p:spPr>
          <a:xfrm>
            <a:off x="5221962" y="2594015"/>
            <a:ext cx="3274219" cy="247412"/>
          </a:xfrm>
          <a:prstGeom prst="rect">
            <a:avLst/>
          </a:prstGeom>
          <a:noFill/>
          <a:ln/>
        </p:spPr>
        <p:txBody>
          <a:bodyPr wrap="none" lIns="0" tIns="0" rIns="0" bIns="0" rtlCol="0" anchor="t"/>
          <a:lstStyle/>
          <a:p>
            <a:pPr algn="l" indent="0" marL="0">
              <a:lnSpc>
                <a:spcPts val="1900"/>
              </a:lnSpc>
              <a:buNone/>
            </a:pPr>
            <a:r>
              <a:rPr lang="en-US" sz="1550" b="1" dirty="0">
                <a:solidFill>
                  <a:srgbClr val="333F70"/>
                </a:solidFill>
                <a:latin typeface="Unbounded Bold" pitchFamily="34" charset="0"/>
                <a:ea typeface="Unbounded Bold" pitchFamily="34" charset="-122"/>
                <a:cs typeface="Unbounded Bold" pitchFamily="34" charset="-120"/>
              </a:rPr>
              <a:t>Data Engineering Services</a:t>
            </a:r>
            <a:endParaRPr lang="en-US" sz="1550" dirty="0"/>
          </a:p>
        </p:txBody>
      </p:sp>
      <p:sp>
        <p:nvSpPr>
          <p:cNvPr id="19" name="Text 17"/>
          <p:cNvSpPr/>
          <p:nvPr/>
        </p:nvSpPr>
        <p:spPr>
          <a:xfrm>
            <a:off x="5221962" y="2920603"/>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Data migration and modernization</a:t>
            </a:r>
            <a:endParaRPr lang="en-US" sz="1000" dirty="0"/>
          </a:p>
        </p:txBody>
      </p:sp>
      <p:sp>
        <p:nvSpPr>
          <p:cNvPr id="20" name="Text 18"/>
          <p:cNvSpPr/>
          <p:nvPr/>
        </p:nvSpPr>
        <p:spPr>
          <a:xfrm>
            <a:off x="5221962" y="3178016"/>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Cloud data architecture design</a:t>
            </a:r>
            <a:endParaRPr lang="en-US" sz="1000" dirty="0"/>
          </a:p>
        </p:txBody>
      </p:sp>
      <p:sp>
        <p:nvSpPr>
          <p:cNvPr id="21" name="Text 19"/>
          <p:cNvSpPr/>
          <p:nvPr/>
        </p:nvSpPr>
        <p:spPr>
          <a:xfrm>
            <a:off x="5221962" y="3435429"/>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ETL/ELT pipeline development</a:t>
            </a:r>
            <a:endParaRPr lang="en-US" sz="1000" dirty="0"/>
          </a:p>
        </p:txBody>
      </p:sp>
      <p:sp>
        <p:nvSpPr>
          <p:cNvPr id="22" name="Text 20"/>
          <p:cNvSpPr/>
          <p:nvPr/>
        </p:nvSpPr>
        <p:spPr>
          <a:xfrm>
            <a:off x="5221962" y="3692843"/>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Data governance and quality frameworks</a:t>
            </a:r>
            <a:endParaRPr lang="en-US" sz="1000" dirty="0"/>
          </a:p>
        </p:txBody>
      </p:sp>
      <p:sp>
        <p:nvSpPr>
          <p:cNvPr id="23" name="Text 21"/>
          <p:cNvSpPr/>
          <p:nvPr/>
        </p:nvSpPr>
        <p:spPr>
          <a:xfrm>
            <a:off x="5221962" y="3950256"/>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Real-time data streaming capabilities</a:t>
            </a:r>
            <a:endParaRPr lang="en-US" sz="1000" dirty="0"/>
          </a:p>
        </p:txBody>
      </p:sp>
      <p:sp>
        <p:nvSpPr>
          <p:cNvPr id="24" name="Shape 22"/>
          <p:cNvSpPr/>
          <p:nvPr/>
        </p:nvSpPr>
        <p:spPr>
          <a:xfrm>
            <a:off x="9687520" y="2263973"/>
            <a:ext cx="4480798" cy="2549485"/>
          </a:xfrm>
          <a:prstGeom prst="roundRect">
            <a:avLst>
              <a:gd name="adj" fmla="val 2869"/>
            </a:avLst>
          </a:prstGeom>
          <a:solidFill>
            <a:srgbClr val="FFFFFF"/>
          </a:solidFill>
          <a:ln/>
        </p:spPr>
      </p:sp>
      <p:sp>
        <p:nvSpPr>
          <p:cNvPr id="25" name="Shape 23"/>
          <p:cNvSpPr/>
          <p:nvPr/>
        </p:nvSpPr>
        <p:spPr>
          <a:xfrm>
            <a:off x="9687520" y="2248733"/>
            <a:ext cx="4480798" cy="60960"/>
          </a:xfrm>
          <a:prstGeom prst="roundRect">
            <a:avLst>
              <a:gd name="adj" fmla="val 90963"/>
            </a:avLst>
          </a:prstGeom>
          <a:solidFill>
            <a:srgbClr val="26A688"/>
          </a:solidFill>
          <a:ln/>
        </p:spPr>
      </p:sp>
      <p:sp>
        <p:nvSpPr>
          <p:cNvPr id="26" name="Shape 24"/>
          <p:cNvSpPr/>
          <p:nvPr/>
        </p:nvSpPr>
        <p:spPr>
          <a:xfrm>
            <a:off x="11729918" y="2065973"/>
            <a:ext cx="396002" cy="396002"/>
          </a:xfrm>
          <a:prstGeom prst="roundRect">
            <a:avLst>
              <a:gd name="adj" fmla="val 230908"/>
            </a:avLst>
          </a:prstGeom>
          <a:solidFill>
            <a:srgbClr val="26A688"/>
          </a:solidFill>
          <a:ln/>
        </p:spPr>
      </p:sp>
      <p:sp>
        <p:nvSpPr>
          <p:cNvPr id="27" name="Text 25"/>
          <p:cNvSpPr/>
          <p:nvPr/>
        </p:nvSpPr>
        <p:spPr>
          <a:xfrm>
            <a:off x="11848743" y="2164913"/>
            <a:ext cx="158353" cy="198001"/>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Unbounded Bold" pitchFamily="34" charset="0"/>
                <a:ea typeface="Unbounded Bold" pitchFamily="34" charset="-122"/>
                <a:cs typeface="Unbounded Bold" pitchFamily="34" charset="-120"/>
              </a:rPr>
              <a:t>3</a:t>
            </a:r>
            <a:endParaRPr lang="en-US" sz="1200" dirty="0"/>
          </a:p>
        </p:txBody>
      </p:sp>
      <p:sp>
        <p:nvSpPr>
          <p:cNvPr id="28" name="Text 26"/>
          <p:cNvSpPr/>
          <p:nvPr/>
        </p:nvSpPr>
        <p:spPr>
          <a:xfrm>
            <a:off x="9834682" y="2594015"/>
            <a:ext cx="4186476" cy="494824"/>
          </a:xfrm>
          <a:prstGeom prst="rect">
            <a:avLst/>
          </a:prstGeom>
          <a:noFill/>
          <a:ln/>
        </p:spPr>
        <p:txBody>
          <a:bodyPr wrap="square" lIns="0" tIns="0" rIns="0" bIns="0" rtlCol="0" anchor="t"/>
          <a:lstStyle/>
          <a:p>
            <a:pPr algn="l" indent="0" marL="0">
              <a:lnSpc>
                <a:spcPts val="1900"/>
              </a:lnSpc>
              <a:buNone/>
            </a:pPr>
            <a:r>
              <a:rPr lang="en-US" sz="1550" b="1" dirty="0">
                <a:solidFill>
                  <a:srgbClr val="333F70"/>
                </a:solidFill>
                <a:latin typeface="Unbounded Bold" pitchFamily="34" charset="0"/>
                <a:ea typeface="Unbounded Bold" pitchFamily="34" charset="-122"/>
                <a:cs typeface="Unbounded Bold" pitchFamily="34" charset="-120"/>
              </a:rPr>
              <a:t>Customer Experience Management (CXM)</a:t>
            </a:r>
            <a:endParaRPr lang="en-US" sz="1550" dirty="0"/>
          </a:p>
        </p:txBody>
      </p:sp>
      <p:sp>
        <p:nvSpPr>
          <p:cNvPr id="29" name="Text 27"/>
          <p:cNvSpPr/>
          <p:nvPr/>
        </p:nvSpPr>
        <p:spPr>
          <a:xfrm>
            <a:off x="9834682" y="3168015"/>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Customer data platform implementation</a:t>
            </a:r>
            <a:endParaRPr lang="en-US" sz="1000" dirty="0"/>
          </a:p>
        </p:txBody>
      </p:sp>
      <p:sp>
        <p:nvSpPr>
          <p:cNvPr id="30" name="Text 28"/>
          <p:cNvSpPr/>
          <p:nvPr/>
        </p:nvSpPr>
        <p:spPr>
          <a:xfrm>
            <a:off x="9834682" y="3425428"/>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Customer journey mapping and analytics</a:t>
            </a:r>
            <a:endParaRPr lang="en-US" sz="1000" dirty="0"/>
          </a:p>
        </p:txBody>
      </p:sp>
      <p:sp>
        <p:nvSpPr>
          <p:cNvPr id="31" name="Text 29"/>
          <p:cNvSpPr/>
          <p:nvPr/>
        </p:nvSpPr>
        <p:spPr>
          <a:xfrm>
            <a:off x="9834682" y="3682841"/>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Personalization and segmentation models</a:t>
            </a:r>
            <a:endParaRPr lang="en-US" sz="1000" dirty="0"/>
          </a:p>
        </p:txBody>
      </p:sp>
      <p:sp>
        <p:nvSpPr>
          <p:cNvPr id="32" name="Text 30"/>
          <p:cNvSpPr/>
          <p:nvPr/>
        </p:nvSpPr>
        <p:spPr>
          <a:xfrm>
            <a:off x="9834682" y="3940254"/>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Loyalty analytics</a:t>
            </a:r>
            <a:endParaRPr lang="en-US" sz="1000" dirty="0"/>
          </a:p>
        </p:txBody>
      </p:sp>
      <p:sp>
        <p:nvSpPr>
          <p:cNvPr id="33" name="Text 31"/>
          <p:cNvSpPr/>
          <p:nvPr/>
        </p:nvSpPr>
        <p:spPr>
          <a:xfrm>
            <a:off x="9834682" y="4197668"/>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Omnichannel customer orchestration</a:t>
            </a:r>
            <a:endParaRPr lang="en-US" sz="1000" dirty="0"/>
          </a:p>
        </p:txBody>
      </p:sp>
      <p:sp>
        <p:nvSpPr>
          <p:cNvPr id="34" name="Text 32"/>
          <p:cNvSpPr/>
          <p:nvPr/>
        </p:nvSpPr>
        <p:spPr>
          <a:xfrm>
            <a:off x="9834682" y="4455081"/>
            <a:ext cx="4186476"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Voice of customer analytics</a:t>
            </a:r>
            <a:endParaRPr lang="en-US" sz="1000" dirty="0"/>
          </a:p>
        </p:txBody>
      </p:sp>
      <p:sp>
        <p:nvSpPr>
          <p:cNvPr id="35" name="Shape 33"/>
          <p:cNvSpPr/>
          <p:nvPr/>
        </p:nvSpPr>
        <p:spPr>
          <a:xfrm>
            <a:off x="462082" y="5143381"/>
            <a:ext cx="6787158" cy="2302073"/>
          </a:xfrm>
          <a:prstGeom prst="roundRect">
            <a:avLst>
              <a:gd name="adj" fmla="val 3178"/>
            </a:avLst>
          </a:prstGeom>
          <a:solidFill>
            <a:srgbClr val="FFFFFF"/>
          </a:solidFill>
          <a:ln/>
        </p:spPr>
      </p:sp>
      <p:sp>
        <p:nvSpPr>
          <p:cNvPr id="36" name="Shape 34"/>
          <p:cNvSpPr/>
          <p:nvPr/>
        </p:nvSpPr>
        <p:spPr>
          <a:xfrm>
            <a:off x="462082" y="5128141"/>
            <a:ext cx="6787158" cy="60960"/>
          </a:xfrm>
          <a:prstGeom prst="roundRect">
            <a:avLst>
              <a:gd name="adj" fmla="val 90963"/>
            </a:avLst>
          </a:prstGeom>
          <a:solidFill>
            <a:srgbClr val="26A688"/>
          </a:solidFill>
          <a:ln/>
        </p:spPr>
      </p:sp>
      <p:sp>
        <p:nvSpPr>
          <p:cNvPr id="37" name="Shape 35"/>
          <p:cNvSpPr/>
          <p:nvPr/>
        </p:nvSpPr>
        <p:spPr>
          <a:xfrm>
            <a:off x="3657600" y="4945380"/>
            <a:ext cx="396002" cy="396002"/>
          </a:xfrm>
          <a:prstGeom prst="roundRect">
            <a:avLst>
              <a:gd name="adj" fmla="val 230908"/>
            </a:avLst>
          </a:prstGeom>
          <a:solidFill>
            <a:srgbClr val="26A688"/>
          </a:solidFill>
          <a:ln/>
        </p:spPr>
      </p:sp>
      <p:sp>
        <p:nvSpPr>
          <p:cNvPr id="38" name="Text 36"/>
          <p:cNvSpPr/>
          <p:nvPr/>
        </p:nvSpPr>
        <p:spPr>
          <a:xfrm>
            <a:off x="3776424" y="5044321"/>
            <a:ext cx="158353" cy="198001"/>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Unbounded Bold" pitchFamily="34" charset="0"/>
                <a:ea typeface="Unbounded Bold" pitchFamily="34" charset="-122"/>
                <a:cs typeface="Unbounded Bold" pitchFamily="34" charset="-120"/>
              </a:rPr>
              <a:t>4</a:t>
            </a:r>
            <a:endParaRPr lang="en-US" sz="1200" dirty="0"/>
          </a:p>
        </p:txBody>
      </p:sp>
      <p:sp>
        <p:nvSpPr>
          <p:cNvPr id="39" name="Text 37"/>
          <p:cNvSpPr/>
          <p:nvPr/>
        </p:nvSpPr>
        <p:spPr>
          <a:xfrm>
            <a:off x="609243" y="5473422"/>
            <a:ext cx="3385423" cy="247412"/>
          </a:xfrm>
          <a:prstGeom prst="rect">
            <a:avLst/>
          </a:prstGeom>
          <a:noFill/>
          <a:ln/>
        </p:spPr>
        <p:txBody>
          <a:bodyPr wrap="none" lIns="0" tIns="0" rIns="0" bIns="0" rtlCol="0" anchor="t"/>
          <a:lstStyle/>
          <a:p>
            <a:pPr algn="l" indent="0" marL="0">
              <a:lnSpc>
                <a:spcPts val="1900"/>
              </a:lnSpc>
              <a:buNone/>
            </a:pPr>
            <a:r>
              <a:rPr lang="en-US" sz="1550" b="1" dirty="0">
                <a:solidFill>
                  <a:srgbClr val="333F70"/>
                </a:solidFill>
                <a:latin typeface="Unbounded Bold" pitchFamily="34" charset="0"/>
                <a:ea typeface="Unbounded Bold" pitchFamily="34" charset="-122"/>
                <a:cs typeface="Unbounded Bold" pitchFamily="34" charset="-120"/>
              </a:rPr>
              <a:t>Industry-Specific Solutions</a:t>
            </a:r>
            <a:endParaRPr lang="en-US" sz="1550" dirty="0"/>
          </a:p>
        </p:txBody>
      </p:sp>
      <p:sp>
        <p:nvSpPr>
          <p:cNvPr id="40" name="Text 38"/>
          <p:cNvSpPr/>
          <p:nvPr/>
        </p:nvSpPr>
        <p:spPr>
          <a:xfrm>
            <a:off x="609243" y="5800011"/>
            <a:ext cx="6492835" cy="211217"/>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33F70"/>
                </a:solidFill>
                <a:latin typeface="Open Sans" pitchFamily="34" charset="0"/>
                <a:ea typeface="Open Sans" pitchFamily="34" charset="-122"/>
                <a:cs typeface="Open Sans" pitchFamily="34" charset="-120"/>
              </a:rPr>
              <a:t>Retail</a:t>
            </a:r>
            <a:pPr algn="l" indent="0" marL="0">
              <a:lnSpc>
                <a:spcPts val="1650"/>
              </a:lnSpc>
              <a:buNone/>
            </a:pPr>
            <a:r>
              <a:rPr lang="en-US" sz="1000" dirty="0">
                <a:solidFill>
                  <a:srgbClr val="333F70"/>
                </a:solidFill>
                <a:latin typeface="Open Sans" pitchFamily="34" charset="0"/>
                <a:ea typeface="Open Sans" pitchFamily="34" charset="-122"/>
                <a:cs typeface="Open Sans" pitchFamily="34" charset="-120"/>
              </a:rPr>
              <a:t>: Demand forecasting, inventory optimization, pricing strategies, store performance analytics</a:t>
            </a:r>
            <a:endParaRPr lang="en-US" sz="1000" dirty="0"/>
          </a:p>
        </p:txBody>
      </p:sp>
      <p:sp>
        <p:nvSpPr>
          <p:cNvPr id="41" name="Text 39"/>
          <p:cNvSpPr/>
          <p:nvPr/>
        </p:nvSpPr>
        <p:spPr>
          <a:xfrm>
            <a:off x="609243" y="6057424"/>
            <a:ext cx="6492835" cy="211217"/>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33F70"/>
                </a:solidFill>
                <a:latin typeface="Open Sans" pitchFamily="34" charset="0"/>
                <a:ea typeface="Open Sans" pitchFamily="34" charset="-122"/>
                <a:cs typeface="Open Sans" pitchFamily="34" charset="-120"/>
              </a:rPr>
              <a:t>CPG</a:t>
            </a:r>
            <a:pPr algn="l" indent="0" marL="0">
              <a:lnSpc>
                <a:spcPts val="1650"/>
              </a:lnSpc>
              <a:buNone/>
            </a:pPr>
            <a:r>
              <a:rPr lang="en-US" sz="1000" dirty="0">
                <a:solidFill>
                  <a:srgbClr val="333F70"/>
                </a:solidFill>
                <a:latin typeface="Open Sans" pitchFamily="34" charset="0"/>
                <a:ea typeface="Open Sans" pitchFamily="34" charset="-122"/>
                <a:cs typeface="Open Sans" pitchFamily="34" charset="-120"/>
              </a:rPr>
              <a:t>: Trade promotion management, revenue growth management, supply chain analytics</a:t>
            </a:r>
            <a:endParaRPr lang="en-US" sz="1000" dirty="0"/>
          </a:p>
        </p:txBody>
      </p:sp>
      <p:sp>
        <p:nvSpPr>
          <p:cNvPr id="42" name="Text 40"/>
          <p:cNvSpPr/>
          <p:nvPr/>
        </p:nvSpPr>
        <p:spPr>
          <a:xfrm>
            <a:off x="609243" y="6314837"/>
            <a:ext cx="6492835" cy="211217"/>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33F70"/>
                </a:solidFill>
                <a:latin typeface="Open Sans" pitchFamily="34" charset="0"/>
                <a:ea typeface="Open Sans" pitchFamily="34" charset="-122"/>
                <a:cs typeface="Open Sans" pitchFamily="34" charset="-120"/>
              </a:rPr>
              <a:t>BFSI</a:t>
            </a:r>
            <a:pPr algn="l" indent="0" marL="0">
              <a:lnSpc>
                <a:spcPts val="1650"/>
              </a:lnSpc>
              <a:buNone/>
            </a:pPr>
            <a:r>
              <a:rPr lang="en-US" sz="1000" dirty="0">
                <a:solidFill>
                  <a:srgbClr val="333F70"/>
                </a:solidFill>
                <a:latin typeface="Open Sans" pitchFamily="34" charset="0"/>
                <a:ea typeface="Open Sans" pitchFamily="34" charset="-122"/>
                <a:cs typeface="Open Sans" pitchFamily="34" charset="-120"/>
              </a:rPr>
              <a:t>: Risk analytics, compliance automation, customer lending analytics, fraud detection</a:t>
            </a:r>
            <a:endParaRPr lang="en-US" sz="1000" dirty="0"/>
          </a:p>
        </p:txBody>
      </p:sp>
      <p:sp>
        <p:nvSpPr>
          <p:cNvPr id="43" name="Text 41"/>
          <p:cNvSpPr/>
          <p:nvPr/>
        </p:nvSpPr>
        <p:spPr>
          <a:xfrm>
            <a:off x="609243" y="6572250"/>
            <a:ext cx="6492835" cy="211217"/>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33F70"/>
                </a:solidFill>
                <a:latin typeface="Open Sans" pitchFamily="34" charset="0"/>
                <a:ea typeface="Open Sans" pitchFamily="34" charset="-122"/>
                <a:cs typeface="Open Sans" pitchFamily="34" charset="-120"/>
              </a:rPr>
              <a:t>Healthcare</a:t>
            </a:r>
            <a:pPr algn="l" indent="0" marL="0">
              <a:lnSpc>
                <a:spcPts val="1650"/>
              </a:lnSpc>
              <a:buNone/>
            </a:pPr>
            <a:r>
              <a:rPr lang="en-US" sz="1000" dirty="0">
                <a:solidFill>
                  <a:srgbClr val="333F70"/>
                </a:solidFill>
                <a:latin typeface="Open Sans" pitchFamily="34" charset="0"/>
                <a:ea typeface="Open Sans" pitchFamily="34" charset="-122"/>
                <a:cs typeface="Open Sans" pitchFamily="34" charset="-120"/>
              </a:rPr>
              <a:t>: Patient journey analytics, operational efficiency, predictive health analytics</a:t>
            </a:r>
            <a:endParaRPr lang="en-US" sz="1000" dirty="0"/>
          </a:p>
        </p:txBody>
      </p:sp>
      <p:sp>
        <p:nvSpPr>
          <p:cNvPr id="44" name="Text 42"/>
          <p:cNvSpPr/>
          <p:nvPr/>
        </p:nvSpPr>
        <p:spPr>
          <a:xfrm>
            <a:off x="609243" y="6829663"/>
            <a:ext cx="6492835" cy="211217"/>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33F70"/>
                </a:solidFill>
                <a:latin typeface="Open Sans" pitchFamily="34" charset="0"/>
                <a:ea typeface="Open Sans" pitchFamily="34" charset="-122"/>
                <a:cs typeface="Open Sans" pitchFamily="34" charset="-120"/>
              </a:rPr>
              <a:t>Manufacturing</a:t>
            </a:r>
            <a:pPr algn="l" indent="0" marL="0">
              <a:lnSpc>
                <a:spcPts val="1650"/>
              </a:lnSpc>
              <a:buNone/>
            </a:pPr>
            <a:r>
              <a:rPr lang="en-US" sz="1000" dirty="0">
                <a:solidFill>
                  <a:srgbClr val="333F70"/>
                </a:solidFill>
                <a:latin typeface="Open Sans" pitchFamily="34" charset="0"/>
                <a:ea typeface="Open Sans" pitchFamily="34" charset="-122"/>
                <a:cs typeface="Open Sans" pitchFamily="34" charset="-120"/>
              </a:rPr>
              <a:t>: Production optimization, predictive maintenance, supply chain intelligence</a:t>
            </a:r>
            <a:endParaRPr lang="en-US" sz="1000" dirty="0"/>
          </a:p>
        </p:txBody>
      </p:sp>
      <p:sp>
        <p:nvSpPr>
          <p:cNvPr id="45" name="Text 43"/>
          <p:cNvSpPr/>
          <p:nvPr/>
        </p:nvSpPr>
        <p:spPr>
          <a:xfrm>
            <a:off x="609243" y="7087076"/>
            <a:ext cx="6492835" cy="211217"/>
          </a:xfrm>
          <a:prstGeom prst="rect">
            <a:avLst/>
          </a:prstGeom>
          <a:noFill/>
          <a:ln/>
        </p:spPr>
        <p:txBody>
          <a:bodyPr wrap="none" lIns="0" tIns="0" rIns="0" bIns="0" rtlCol="0" anchor="t"/>
          <a:lstStyle/>
          <a:p>
            <a:pPr algn="l" marL="342900" indent="-342900">
              <a:lnSpc>
                <a:spcPts val="1650"/>
              </a:lnSpc>
              <a:buSzPct val="100000"/>
              <a:buChar char="•"/>
            </a:pPr>
            <a:r>
              <a:rPr lang="en-US" sz="1000" b="1" dirty="0">
                <a:solidFill>
                  <a:srgbClr val="333F70"/>
                </a:solidFill>
                <a:latin typeface="Open Sans" pitchFamily="34" charset="0"/>
                <a:ea typeface="Open Sans" pitchFamily="34" charset="-122"/>
                <a:cs typeface="Open Sans" pitchFamily="34" charset="-120"/>
              </a:rPr>
              <a:t>Telecom/Travel</a:t>
            </a:r>
            <a:pPr algn="l" indent="0" marL="0">
              <a:lnSpc>
                <a:spcPts val="1650"/>
              </a:lnSpc>
              <a:buNone/>
            </a:pPr>
            <a:r>
              <a:rPr lang="en-US" sz="1000" dirty="0">
                <a:solidFill>
                  <a:srgbClr val="333F70"/>
                </a:solidFill>
                <a:latin typeface="Open Sans" pitchFamily="34" charset="0"/>
                <a:ea typeface="Open Sans" pitchFamily="34" charset="-122"/>
                <a:cs typeface="Open Sans" pitchFamily="34" charset="-120"/>
              </a:rPr>
              <a:t>: Churn prediction, customer lifetime value optimization</a:t>
            </a:r>
            <a:endParaRPr lang="en-US" sz="1000" dirty="0"/>
          </a:p>
        </p:txBody>
      </p:sp>
      <p:sp>
        <p:nvSpPr>
          <p:cNvPr id="46" name="Shape 44"/>
          <p:cNvSpPr/>
          <p:nvPr/>
        </p:nvSpPr>
        <p:spPr>
          <a:xfrm>
            <a:off x="7381161" y="5143381"/>
            <a:ext cx="6787158" cy="2302073"/>
          </a:xfrm>
          <a:prstGeom prst="roundRect">
            <a:avLst>
              <a:gd name="adj" fmla="val 3178"/>
            </a:avLst>
          </a:prstGeom>
          <a:solidFill>
            <a:srgbClr val="FFFFFF"/>
          </a:solidFill>
          <a:ln/>
        </p:spPr>
      </p:sp>
      <p:sp>
        <p:nvSpPr>
          <p:cNvPr id="47" name="Shape 45"/>
          <p:cNvSpPr/>
          <p:nvPr/>
        </p:nvSpPr>
        <p:spPr>
          <a:xfrm>
            <a:off x="7381161" y="5128141"/>
            <a:ext cx="6787158" cy="60960"/>
          </a:xfrm>
          <a:prstGeom prst="roundRect">
            <a:avLst>
              <a:gd name="adj" fmla="val 90963"/>
            </a:avLst>
          </a:prstGeom>
          <a:solidFill>
            <a:srgbClr val="26A688"/>
          </a:solidFill>
          <a:ln/>
        </p:spPr>
      </p:sp>
      <p:sp>
        <p:nvSpPr>
          <p:cNvPr id="48" name="Shape 46"/>
          <p:cNvSpPr/>
          <p:nvPr/>
        </p:nvSpPr>
        <p:spPr>
          <a:xfrm>
            <a:off x="10576679" y="4945380"/>
            <a:ext cx="396002" cy="396002"/>
          </a:xfrm>
          <a:prstGeom prst="roundRect">
            <a:avLst>
              <a:gd name="adj" fmla="val 230908"/>
            </a:avLst>
          </a:prstGeom>
          <a:solidFill>
            <a:srgbClr val="26A688"/>
          </a:solidFill>
          <a:ln/>
        </p:spPr>
      </p:sp>
      <p:sp>
        <p:nvSpPr>
          <p:cNvPr id="49" name="Text 47"/>
          <p:cNvSpPr/>
          <p:nvPr/>
        </p:nvSpPr>
        <p:spPr>
          <a:xfrm>
            <a:off x="10695503" y="5044321"/>
            <a:ext cx="158353" cy="198001"/>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Unbounded Bold" pitchFamily="34" charset="0"/>
                <a:ea typeface="Unbounded Bold" pitchFamily="34" charset="-122"/>
                <a:cs typeface="Unbounded Bold" pitchFamily="34" charset="-120"/>
              </a:rPr>
              <a:t>5</a:t>
            </a:r>
            <a:endParaRPr lang="en-US" sz="1200" dirty="0"/>
          </a:p>
        </p:txBody>
      </p:sp>
      <p:sp>
        <p:nvSpPr>
          <p:cNvPr id="50" name="Text 48"/>
          <p:cNvSpPr/>
          <p:nvPr/>
        </p:nvSpPr>
        <p:spPr>
          <a:xfrm>
            <a:off x="7528322" y="5473422"/>
            <a:ext cx="4369832" cy="247412"/>
          </a:xfrm>
          <a:prstGeom prst="rect">
            <a:avLst/>
          </a:prstGeom>
          <a:noFill/>
          <a:ln/>
        </p:spPr>
        <p:txBody>
          <a:bodyPr wrap="none" lIns="0" tIns="0" rIns="0" bIns="0" rtlCol="0" anchor="t"/>
          <a:lstStyle/>
          <a:p>
            <a:pPr algn="l" indent="0" marL="0">
              <a:lnSpc>
                <a:spcPts val="1900"/>
              </a:lnSpc>
              <a:buNone/>
            </a:pPr>
            <a:r>
              <a:rPr lang="en-US" sz="1550" b="1" dirty="0">
                <a:solidFill>
                  <a:srgbClr val="333F70"/>
                </a:solidFill>
                <a:latin typeface="Unbounded Bold" pitchFamily="34" charset="0"/>
                <a:ea typeface="Unbounded Bold" pitchFamily="34" charset="-122"/>
                <a:cs typeface="Unbounded Bold" pitchFamily="34" charset="-120"/>
              </a:rPr>
              <a:t>Data Architecture &amp; Modernization</a:t>
            </a:r>
            <a:endParaRPr lang="en-US" sz="1550" dirty="0"/>
          </a:p>
        </p:txBody>
      </p:sp>
      <p:sp>
        <p:nvSpPr>
          <p:cNvPr id="51" name="Text 49"/>
          <p:cNvSpPr/>
          <p:nvPr/>
        </p:nvSpPr>
        <p:spPr>
          <a:xfrm>
            <a:off x="7528322" y="5800011"/>
            <a:ext cx="6492835"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Cloud migration services (AWS, Azure, GCP, Snowflake)</a:t>
            </a:r>
            <a:endParaRPr lang="en-US" sz="1000" dirty="0"/>
          </a:p>
        </p:txBody>
      </p:sp>
      <p:sp>
        <p:nvSpPr>
          <p:cNvPr id="52" name="Text 50"/>
          <p:cNvSpPr/>
          <p:nvPr/>
        </p:nvSpPr>
        <p:spPr>
          <a:xfrm>
            <a:off x="7528322" y="6057424"/>
            <a:ext cx="6492835"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Data lake and data warehouse implementation</a:t>
            </a:r>
            <a:endParaRPr lang="en-US" sz="1000" dirty="0"/>
          </a:p>
        </p:txBody>
      </p:sp>
      <p:sp>
        <p:nvSpPr>
          <p:cNvPr id="53" name="Text 51"/>
          <p:cNvSpPr/>
          <p:nvPr/>
        </p:nvSpPr>
        <p:spPr>
          <a:xfrm>
            <a:off x="7528322" y="6314837"/>
            <a:ext cx="6492835" cy="211217"/>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333F70"/>
                </a:solidFill>
                <a:latin typeface="Open Sans" pitchFamily="34" charset="0"/>
                <a:ea typeface="Open Sans" pitchFamily="34" charset="-122"/>
                <a:cs typeface="Open Sans" pitchFamily="34" charset="-120"/>
              </a:rPr>
              <a:t>Legacy system modernization</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55558" y="598527"/>
            <a:ext cx="13319284" cy="1170622"/>
          </a:xfrm>
          <a:prstGeom prst="rect">
            <a:avLst/>
          </a:prstGeom>
          <a:noFill/>
          <a:ln/>
        </p:spPr>
        <p:txBody>
          <a:bodyPr wrap="square" lIns="0" tIns="0" rIns="0" bIns="0" rtlCol="0" anchor="t"/>
          <a:lstStyle/>
          <a:p>
            <a:pPr algn="l" indent="0" marL="0">
              <a:lnSpc>
                <a:spcPts val="4600"/>
              </a:lnSpc>
              <a:buNone/>
            </a:pPr>
            <a:r>
              <a:rPr lang="en-US" sz="3650" b="1" dirty="0">
                <a:solidFill>
                  <a:srgbClr val="333F70"/>
                </a:solidFill>
                <a:latin typeface="Unbounded Bold" pitchFamily="34" charset="0"/>
                <a:ea typeface="Unbounded Bold" pitchFamily="34" charset="-122"/>
                <a:cs typeface="Unbounded Bold" pitchFamily="34" charset="-120"/>
              </a:rPr>
              <a:t>Pricing Strategies for Data Analytics Services</a:t>
            </a:r>
            <a:endParaRPr lang="en-US" sz="3650" dirty="0"/>
          </a:p>
        </p:txBody>
      </p:sp>
      <p:sp>
        <p:nvSpPr>
          <p:cNvPr id="3" name="Text 1"/>
          <p:cNvSpPr/>
          <p:nvPr/>
        </p:nvSpPr>
        <p:spPr>
          <a:xfrm>
            <a:off x="655558" y="1844040"/>
            <a:ext cx="4584621" cy="351234"/>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Pricing Model Information</a:t>
            </a:r>
            <a:endParaRPr lang="en-US" sz="2200" dirty="0"/>
          </a:p>
        </p:txBody>
      </p:sp>
      <p:sp>
        <p:nvSpPr>
          <p:cNvPr id="4" name="Text 2"/>
          <p:cNvSpPr/>
          <p:nvPr/>
        </p:nvSpPr>
        <p:spPr>
          <a:xfrm>
            <a:off x="655558" y="2476143"/>
            <a:ext cx="13319284" cy="299561"/>
          </a:xfrm>
          <a:prstGeom prst="rect">
            <a:avLst/>
          </a:prstGeom>
          <a:noFill/>
          <a:ln/>
        </p:spPr>
        <p:txBody>
          <a:bodyPr wrap="none" lIns="0" tIns="0" rIns="0" bIns="0" rtlCol="0" anchor="t"/>
          <a:lstStyle/>
          <a:p>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Tredence employs multiple pricing approaches, though the company does not publicly disclose detailed pricing structures. Available insights indicate:</a:t>
            </a:r>
            <a:endParaRPr lang="en-US" sz="145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5558" y="3009662"/>
            <a:ext cx="187285" cy="187285"/>
          </a:xfrm>
          <a:prstGeom prst="rect">
            <a:avLst/>
          </a:prstGeom>
        </p:spPr>
      </p:pic>
      <p:sp>
        <p:nvSpPr>
          <p:cNvPr id="6" name="Shape 3"/>
          <p:cNvSpPr/>
          <p:nvPr/>
        </p:nvSpPr>
        <p:spPr>
          <a:xfrm>
            <a:off x="655558" y="3281720"/>
            <a:ext cx="6565940" cy="22860"/>
          </a:xfrm>
          <a:prstGeom prst="rect">
            <a:avLst/>
          </a:prstGeom>
          <a:solidFill>
            <a:srgbClr val="26A688"/>
          </a:solidFill>
          <a:ln/>
        </p:spPr>
      </p:sp>
      <p:sp>
        <p:nvSpPr>
          <p:cNvPr id="7" name="Text 4"/>
          <p:cNvSpPr/>
          <p:nvPr/>
        </p:nvSpPr>
        <p:spPr>
          <a:xfrm>
            <a:off x="655558" y="3421023"/>
            <a:ext cx="4193500" cy="292656"/>
          </a:xfrm>
          <a:prstGeom prst="rect">
            <a:avLst/>
          </a:prstGeom>
          <a:noFill/>
          <a:ln/>
        </p:spPr>
        <p:txBody>
          <a:bodyPr wrap="none" lIns="0" tIns="0" rIns="0" bIns="0" rtlCol="0" anchor="t"/>
          <a:lstStyle/>
          <a:p>
            <a:pPr algn="l" indent="0" marL="0">
              <a:lnSpc>
                <a:spcPts val="2300"/>
              </a:lnSpc>
              <a:buNone/>
            </a:pPr>
            <a:r>
              <a:rPr lang="en-US" sz="1800" b="1" dirty="0">
                <a:solidFill>
                  <a:srgbClr val="333F70"/>
                </a:solidFill>
                <a:latin typeface="Unbounded Bold" pitchFamily="34" charset="0"/>
                <a:ea typeface="Unbounded Bold" pitchFamily="34" charset="-122"/>
                <a:cs typeface="Unbounded Bold" pitchFamily="34" charset="-120"/>
              </a:rPr>
              <a:t>Flexible Engagement Models</a:t>
            </a:r>
            <a:endParaRPr lang="en-US" sz="1800" dirty="0"/>
          </a:p>
        </p:txBody>
      </p:sp>
      <p:sp>
        <p:nvSpPr>
          <p:cNvPr id="8" name="Text 5"/>
          <p:cNvSpPr/>
          <p:nvPr/>
        </p:nvSpPr>
        <p:spPr>
          <a:xfrm>
            <a:off x="655558" y="3825954"/>
            <a:ext cx="6565940" cy="599123"/>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Project-based pricing</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Custom quotes based on scope, complexity, and timeline</a:t>
            </a:r>
            <a:endParaRPr lang="en-US" sz="1450" dirty="0"/>
          </a:p>
        </p:txBody>
      </p:sp>
      <p:sp>
        <p:nvSpPr>
          <p:cNvPr id="9" name="Text 6"/>
          <p:cNvSpPr/>
          <p:nvPr/>
        </p:nvSpPr>
        <p:spPr>
          <a:xfrm>
            <a:off x="655558" y="4490561"/>
            <a:ext cx="6565940" cy="299561"/>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Time and materials</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For exploratory and evolving engagements</a:t>
            </a:r>
            <a:endParaRPr lang="en-US" sz="1450" dirty="0"/>
          </a:p>
        </p:txBody>
      </p:sp>
      <p:sp>
        <p:nvSpPr>
          <p:cNvPr id="10" name="Text 7"/>
          <p:cNvSpPr/>
          <p:nvPr/>
        </p:nvSpPr>
        <p:spPr>
          <a:xfrm>
            <a:off x="655558" y="4855607"/>
            <a:ext cx="6565940" cy="599123"/>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Outcomes-based/Value-based pricing</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Aligning fees with business results delivered (similar to ZS Associates model)</a:t>
            </a:r>
            <a:endParaRPr lang="en-US" sz="1450" dirty="0"/>
          </a:p>
        </p:txBody>
      </p:sp>
      <p:sp>
        <p:nvSpPr>
          <p:cNvPr id="11" name="Text 8"/>
          <p:cNvSpPr/>
          <p:nvPr/>
        </p:nvSpPr>
        <p:spPr>
          <a:xfrm>
            <a:off x="655558" y="5520214"/>
            <a:ext cx="6565940" cy="599123"/>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33F70"/>
                </a:solidFill>
                <a:latin typeface="Open Sans" pitchFamily="34" charset="0"/>
                <a:ea typeface="Open Sans" pitchFamily="34" charset="-122"/>
                <a:cs typeface="Open Sans" pitchFamily="34" charset="-120"/>
              </a:rPr>
              <a:t>Annual licensing</a:t>
            </a:r>
            <a:pPr algn="l" indent="0" marL="0">
              <a:lnSpc>
                <a:spcPts val="2350"/>
              </a:lnSpc>
              <a:buNone/>
            </a:pPr>
            <a:r>
              <a:rPr lang="en-US" sz="1450" dirty="0">
                <a:solidFill>
                  <a:srgbClr val="333F70"/>
                </a:solidFill>
                <a:latin typeface="Open Sans" pitchFamily="34" charset="0"/>
                <a:ea typeface="Open Sans" pitchFamily="34" charset="-122"/>
                <a:cs typeface="Open Sans" pitchFamily="34" charset="-120"/>
              </a:rPr>
              <a:t>: For platform-based solutions with monthly payment options available through financing partners like Capchase</a:t>
            </a:r>
            <a:endParaRPr lang="en-US" sz="1450" dirty="0"/>
          </a:p>
        </p:txBody>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8783" y="3009662"/>
            <a:ext cx="187285" cy="187285"/>
          </a:xfrm>
          <a:prstGeom prst="rect">
            <a:avLst/>
          </a:prstGeom>
        </p:spPr>
      </p:pic>
      <p:sp>
        <p:nvSpPr>
          <p:cNvPr id="13" name="Shape 9"/>
          <p:cNvSpPr/>
          <p:nvPr/>
        </p:nvSpPr>
        <p:spPr>
          <a:xfrm>
            <a:off x="7408783" y="3281720"/>
            <a:ext cx="6566059" cy="22860"/>
          </a:xfrm>
          <a:prstGeom prst="rect">
            <a:avLst/>
          </a:prstGeom>
          <a:solidFill>
            <a:srgbClr val="26A688"/>
          </a:solidFill>
          <a:ln/>
        </p:spPr>
      </p:sp>
      <p:sp>
        <p:nvSpPr>
          <p:cNvPr id="14" name="Text 10"/>
          <p:cNvSpPr/>
          <p:nvPr/>
        </p:nvSpPr>
        <p:spPr>
          <a:xfrm>
            <a:off x="7408783" y="3421023"/>
            <a:ext cx="3442811" cy="292656"/>
          </a:xfrm>
          <a:prstGeom prst="rect">
            <a:avLst/>
          </a:prstGeom>
          <a:noFill/>
          <a:ln/>
        </p:spPr>
        <p:txBody>
          <a:bodyPr wrap="none" lIns="0" tIns="0" rIns="0" bIns="0" rtlCol="0" anchor="t"/>
          <a:lstStyle/>
          <a:p>
            <a:pPr algn="l" indent="0" marL="0">
              <a:lnSpc>
                <a:spcPts val="2300"/>
              </a:lnSpc>
              <a:buNone/>
            </a:pPr>
            <a:r>
              <a:rPr lang="en-US" sz="1800" b="1" dirty="0">
                <a:solidFill>
                  <a:srgbClr val="333F70"/>
                </a:solidFill>
                <a:latin typeface="Unbounded Bold" pitchFamily="34" charset="0"/>
                <a:ea typeface="Unbounded Bold" pitchFamily="34" charset="-122"/>
                <a:cs typeface="Unbounded Bold" pitchFamily="34" charset="-120"/>
              </a:rPr>
              <a:t>Factors Affecting Price</a:t>
            </a:r>
            <a:endParaRPr lang="en-US" sz="1800" dirty="0"/>
          </a:p>
        </p:txBody>
      </p:sp>
      <p:sp>
        <p:nvSpPr>
          <p:cNvPr id="15" name="Text 11"/>
          <p:cNvSpPr/>
          <p:nvPr/>
        </p:nvSpPr>
        <p:spPr>
          <a:xfrm>
            <a:off x="7408783" y="3825954"/>
            <a:ext cx="6566059" cy="59912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Engagement duration (ranging from weeks to multi-year transformations)</a:t>
            </a:r>
            <a:endParaRPr lang="en-US" sz="1450" dirty="0"/>
          </a:p>
        </p:txBody>
      </p:sp>
      <p:sp>
        <p:nvSpPr>
          <p:cNvPr id="16" name="Text 12"/>
          <p:cNvSpPr/>
          <p:nvPr/>
        </p:nvSpPr>
        <p:spPr>
          <a:xfrm>
            <a:off x="7408783" y="4490561"/>
            <a:ext cx="656605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Data complexity and volume</a:t>
            </a:r>
            <a:endParaRPr lang="en-US" sz="1450" dirty="0"/>
          </a:p>
        </p:txBody>
      </p:sp>
      <p:sp>
        <p:nvSpPr>
          <p:cNvPr id="17" name="Text 13"/>
          <p:cNvSpPr/>
          <p:nvPr/>
        </p:nvSpPr>
        <p:spPr>
          <a:xfrm>
            <a:off x="7408783" y="4855607"/>
            <a:ext cx="656605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Industry vertical (financial services often commands premium rates)</a:t>
            </a:r>
            <a:endParaRPr lang="en-US" sz="1450" dirty="0"/>
          </a:p>
        </p:txBody>
      </p:sp>
      <p:sp>
        <p:nvSpPr>
          <p:cNvPr id="18" name="Text 14"/>
          <p:cNvSpPr/>
          <p:nvPr/>
        </p:nvSpPr>
        <p:spPr>
          <a:xfrm>
            <a:off x="7408783" y="5220653"/>
            <a:ext cx="6566059" cy="29956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Geographic delivery (onshore vs. offshore resource mix)</a:t>
            </a:r>
            <a:endParaRPr lang="en-US" sz="1450" dirty="0"/>
          </a:p>
        </p:txBody>
      </p:sp>
      <p:sp>
        <p:nvSpPr>
          <p:cNvPr id="19" name="Text 15"/>
          <p:cNvSpPr/>
          <p:nvPr/>
        </p:nvSpPr>
        <p:spPr>
          <a:xfrm>
            <a:off x="7408783" y="5585698"/>
            <a:ext cx="6566059" cy="59912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333F70"/>
                </a:solidFill>
                <a:latin typeface="Open Sans" pitchFamily="34" charset="0"/>
                <a:ea typeface="Open Sans" pitchFamily="34" charset="-122"/>
                <a:cs typeface="Open Sans" pitchFamily="34" charset="-120"/>
              </a:rPr>
              <a:t>Technology stack and partnerships involved (GCP, Databricks, Snowflake partnerships influence cost structures)</a:t>
            </a:r>
            <a:endParaRPr lang="en-US" sz="1450" dirty="0"/>
          </a:p>
        </p:txBody>
      </p:sp>
      <p:sp>
        <p:nvSpPr>
          <p:cNvPr id="20" name="Shape 16"/>
          <p:cNvSpPr/>
          <p:nvPr/>
        </p:nvSpPr>
        <p:spPr>
          <a:xfrm>
            <a:off x="655558" y="6535817"/>
            <a:ext cx="13319284" cy="1095256"/>
          </a:xfrm>
          <a:prstGeom prst="roundRect">
            <a:avLst>
              <a:gd name="adj" fmla="val 7183"/>
            </a:avLst>
          </a:prstGeom>
          <a:solidFill>
            <a:srgbClr val="C1F1E5"/>
          </a:solidFill>
          <a:ln/>
        </p:spPr>
      </p:sp>
      <p:pic>
        <p:nvPicPr>
          <p:cNvPr id="21" name="Image 2" descr="preencoded.png">    </p:cNvPr>
          <p:cNvPicPr>
            <a:picLocks noChangeAspect="1"/>
          </p:cNvPicPr>
          <p:nvPr/>
        </p:nvPicPr>
        <p:blipFill>
          <a:blip r:embed="rId5"/>
          <a:stretch>
            <a:fillRect/>
          </a:stretch>
        </p:blipFill>
        <p:spPr>
          <a:xfrm>
            <a:off x="842843" y="6826925"/>
            <a:ext cx="234077" cy="187285"/>
          </a:xfrm>
          <a:prstGeom prst="rect">
            <a:avLst/>
          </a:prstGeom>
        </p:spPr>
      </p:pic>
      <p:sp>
        <p:nvSpPr>
          <p:cNvPr id="22" name="Text 17"/>
          <p:cNvSpPr/>
          <p:nvPr/>
        </p:nvSpPr>
        <p:spPr>
          <a:xfrm>
            <a:off x="1264206" y="6769894"/>
            <a:ext cx="12523351" cy="599123"/>
          </a:xfrm>
          <a:prstGeom prst="rect">
            <a:avLst/>
          </a:prstGeom>
          <a:noFill/>
          <a:ln/>
        </p:spPr>
        <p:txBody>
          <a:bodyPr wrap="square" lIns="0" tIns="0" rIns="0" bIns="0" rtlCol="0" anchor="t"/>
          <a:lstStyle/>
          <a:p>
            <a:pPr algn="l" indent="0" marL="0">
              <a:lnSpc>
                <a:spcPts val="2350"/>
              </a:lnSpc>
              <a:buNone/>
            </a:pPr>
            <a:r>
              <a:rPr lang="en-US" sz="1450" b="1" dirty="0">
                <a:solidFill>
                  <a:srgbClr val="000000"/>
                </a:solidFill>
                <a:latin typeface="Open Sans" pitchFamily="34" charset="0"/>
                <a:ea typeface="Open Sans" pitchFamily="34" charset="-122"/>
                <a:cs typeface="Open Sans" pitchFamily="34" charset="-120"/>
              </a:rPr>
              <a:t>No Public Pricing Disclosure</a:t>
            </a:r>
            <a:pPr algn="l" indent="0" marL="0">
              <a:lnSpc>
                <a:spcPts val="2350"/>
              </a:lnSpc>
              <a:buNone/>
            </a:pPr>
            <a:r>
              <a:rPr lang="en-US" sz="1450" dirty="0">
                <a:solidFill>
                  <a:srgbClr val="000000"/>
                </a:solidFill>
                <a:latin typeface="Open Sans" pitchFamily="34" charset="0"/>
                <a:ea typeface="Open Sans" pitchFamily="34" charset="-122"/>
                <a:cs typeface="Open Sans" pitchFamily="34" charset="-120"/>
              </a:rPr>
              <a:t>: Unlike SaaS platforms, Tredence requires direct engagement with sales teams for customized quotes, reflecting its enterprise consulting nature.</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2025-10-30T23:32:18Z</dcterms:created>
  <dcterms:modified xsi:type="dcterms:W3CDTF">2025-10-30T23:32:18Z</dcterms:modified>
</cp:coreProperties>
</file>